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2.svg" ContentType="image/svg+xml"/>
  <Override PartName="/ppt/media/image16.svg" ContentType="image/svg+xml"/>
  <Override PartName="/ppt/media/image20.svg" ContentType="image/svg+xml"/>
  <Override PartName="/ppt/media/image3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3" r:id="rId3"/>
    <p:sldMasterId id="2147483658" r:id="rId4"/>
    <p:sldMasterId id="2147483662" r:id="rId5"/>
    <p:sldMasterId id="2147483665" r:id="rId6"/>
    <p:sldMasterId id="2147483679" r:id="rId7"/>
    <p:sldMasterId id="2147483680" r:id="rId8"/>
    <p:sldMasterId id="2147483683" r:id="rId9"/>
    <p:sldMasterId id="2147483686" r:id="rId10"/>
    <p:sldMasterId id="2147483699" r:id="rId11"/>
    <p:sldMasterId id="2147483706" r:id="rId12"/>
    <p:sldMasterId id="2147483711" r:id="rId13"/>
    <p:sldMasterId id="2147483717" r:id="rId14"/>
    <p:sldMasterId id="2147483723" r:id="rId15"/>
    <p:sldMasterId id="2147483729" r:id="rId16"/>
    <p:sldMasterId id="2147483735" r:id="rId17"/>
    <p:sldMasterId id="2147483741" r:id="rId18"/>
    <p:sldMasterId id="2147483746" r:id="rId19"/>
    <p:sldMasterId id="2147483751" r:id="rId20"/>
  </p:sldMasterIdLst>
  <p:notesMasterIdLst>
    <p:notesMasterId r:id="rId24"/>
  </p:notesMasterIdLst>
  <p:sldIdLst>
    <p:sldId id="257" r:id="rId21"/>
    <p:sldId id="259" r:id="rId22"/>
    <p:sldId id="258" r:id="rId23"/>
    <p:sldId id="260" r:id="rId25"/>
    <p:sldId id="261" r:id="rId26"/>
    <p:sldId id="262" r:id="rId27"/>
    <p:sldId id="263" r:id="rId28"/>
    <p:sldId id="265" r:id="rId29"/>
    <p:sldId id="266" r:id="rId30"/>
    <p:sldId id="267" r:id="rId31"/>
    <p:sldId id="280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81" r:id="rId42"/>
    <p:sldId id="282" r:id="rId43"/>
    <p:sldId id="283" r:id="rId44"/>
    <p:sldId id="284" r:id="rId45"/>
    <p:sldId id="285" r:id="rId46"/>
    <p:sldId id="466" r:id="rId47"/>
    <p:sldId id="385" r:id="rId48"/>
    <p:sldId id="386" r:id="rId49"/>
    <p:sldId id="387" r:id="rId50"/>
    <p:sldId id="286" r:id="rId51"/>
    <p:sldId id="287" r:id="rId52"/>
    <p:sldId id="289" r:id="rId53"/>
    <p:sldId id="290" r:id="rId54"/>
    <p:sldId id="388" r:id="rId55"/>
    <p:sldId id="389" r:id="rId56"/>
    <p:sldId id="291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0" r:id="rId66"/>
    <p:sldId id="301" r:id="rId67"/>
    <p:sldId id="302" r:id="rId68"/>
    <p:sldId id="303" r:id="rId69"/>
    <p:sldId id="304" r:id="rId70"/>
    <p:sldId id="305" r:id="rId71"/>
    <p:sldId id="306" r:id="rId72"/>
    <p:sldId id="307" r:id="rId73"/>
    <p:sldId id="308" r:id="rId74"/>
    <p:sldId id="309" r:id="rId75"/>
    <p:sldId id="310" r:id="rId76"/>
    <p:sldId id="348" r:id="rId77"/>
    <p:sldId id="311" r:id="rId78"/>
    <p:sldId id="312" r:id="rId79"/>
    <p:sldId id="314" r:id="rId80"/>
    <p:sldId id="315" r:id="rId81"/>
    <p:sldId id="316" r:id="rId82"/>
    <p:sldId id="317" r:id="rId83"/>
    <p:sldId id="318" r:id="rId84"/>
    <p:sldId id="319" r:id="rId85"/>
    <p:sldId id="320" r:id="rId86"/>
    <p:sldId id="321" r:id="rId87"/>
    <p:sldId id="322" r:id="rId88"/>
    <p:sldId id="323" r:id="rId89"/>
    <p:sldId id="324" r:id="rId90"/>
    <p:sldId id="325" r:id="rId91"/>
    <p:sldId id="326" r:id="rId92"/>
    <p:sldId id="327" r:id="rId93"/>
    <p:sldId id="328" r:id="rId94"/>
    <p:sldId id="329" r:id="rId95"/>
    <p:sldId id="330" r:id="rId96"/>
    <p:sldId id="331" r:id="rId97"/>
    <p:sldId id="332" r:id="rId98"/>
    <p:sldId id="333" r:id="rId99"/>
    <p:sldId id="334" r:id="rId100"/>
    <p:sldId id="335" r:id="rId101"/>
    <p:sldId id="336" r:id="rId102"/>
    <p:sldId id="337" r:id="rId103"/>
    <p:sldId id="338" r:id="rId104"/>
    <p:sldId id="339" r:id="rId105"/>
    <p:sldId id="340" r:id="rId106"/>
    <p:sldId id="341" r:id="rId107"/>
    <p:sldId id="342" r:id="rId108"/>
    <p:sldId id="343" r:id="rId109"/>
    <p:sldId id="344" r:id="rId110"/>
    <p:sldId id="349" r:id="rId111"/>
    <p:sldId id="350" r:id="rId112"/>
    <p:sldId id="450" r:id="rId113"/>
    <p:sldId id="451" r:id="rId114"/>
    <p:sldId id="452" r:id="rId115"/>
    <p:sldId id="453" r:id="rId116"/>
    <p:sldId id="454" r:id="rId117"/>
    <p:sldId id="455" r:id="rId118"/>
    <p:sldId id="456" r:id="rId119"/>
    <p:sldId id="457" r:id="rId120"/>
    <p:sldId id="458" r:id="rId121"/>
    <p:sldId id="459" r:id="rId122"/>
    <p:sldId id="460" r:id="rId123"/>
    <p:sldId id="461" r:id="rId124"/>
    <p:sldId id="463" r:id="rId125"/>
    <p:sldId id="464" r:id="rId126"/>
    <p:sldId id="462" r:id="rId127"/>
  </p:sldIdLst>
  <p:sldSz cx="12192000" cy="6858000"/>
  <p:notesSz cx="6858000" cy="9144000"/>
  <p:embeddedFontLst>
    <p:embeddedFont>
      <p:font typeface="阿里巴巴普惠体" panose="00020600040101010101" pitchFamily="18" charset="-122"/>
      <p:regular r:id="rId132"/>
    </p:embeddedFont>
    <p:embeddedFont>
      <p:font typeface="Calibri" panose="020F0502020204030204" pitchFamily="34" charset="0"/>
      <p:regular r:id="rId133"/>
      <p:bold r:id="rId134"/>
      <p:italic r:id="rId135"/>
      <p:boldItalic r:id="rId136"/>
    </p:embeddedFont>
    <p:embeddedFont>
      <p:font typeface="华文楷体" panose="02010600040101010101" pitchFamily="2" charset="-122"/>
      <p:regular r:id="rId137"/>
    </p:embeddedFont>
    <p:embeddedFont>
      <p:font typeface="字语坊腹黑体" panose="02000503000000000000" charset="-122"/>
      <p:regular r:id="rId138"/>
    </p:embeddedFont>
    <p:embeddedFont>
      <p:font typeface="纤黑体" panose="02000000000000000000" charset="-122"/>
      <p:regular r:id="rId139"/>
    </p:embeddedFont>
    <p:embeddedFont>
      <p:font typeface="等线" panose="02010600030101010101" charset="-122"/>
      <p:regular r:id="rId140"/>
    </p:embeddedFont>
    <p:embeddedFont>
      <p:font typeface="Source Code Pro" panose="020B0309030403020204" charset="0"/>
      <p:regular r:id="rId141"/>
      <p:bold r:id="rId142"/>
      <p:italic r:id="rId143"/>
      <p:boldItalic r:id="rId144"/>
    </p:embeddedFont>
  </p:embeddedFontLst>
  <p:custDataLst>
    <p:tags r:id="rId14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JIA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84" y="40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78.xml"/><Relationship Id="rId98" Type="http://schemas.openxmlformats.org/officeDocument/2006/relationships/slide" Target="slides/slide77.xml"/><Relationship Id="rId97" Type="http://schemas.openxmlformats.org/officeDocument/2006/relationships/slide" Target="slides/slide76.xml"/><Relationship Id="rId96" Type="http://schemas.openxmlformats.org/officeDocument/2006/relationships/slide" Target="slides/slide75.xml"/><Relationship Id="rId95" Type="http://schemas.openxmlformats.org/officeDocument/2006/relationships/slide" Target="slides/slide74.xml"/><Relationship Id="rId94" Type="http://schemas.openxmlformats.org/officeDocument/2006/relationships/slide" Target="slides/slide73.xml"/><Relationship Id="rId93" Type="http://schemas.openxmlformats.org/officeDocument/2006/relationships/slide" Target="slides/slide72.xml"/><Relationship Id="rId92" Type="http://schemas.openxmlformats.org/officeDocument/2006/relationships/slide" Target="slides/slide71.xml"/><Relationship Id="rId91" Type="http://schemas.openxmlformats.org/officeDocument/2006/relationships/slide" Target="slides/slide70.xml"/><Relationship Id="rId90" Type="http://schemas.openxmlformats.org/officeDocument/2006/relationships/slide" Target="slides/slide69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68.xml"/><Relationship Id="rId88" Type="http://schemas.openxmlformats.org/officeDocument/2006/relationships/slide" Target="slides/slide67.xml"/><Relationship Id="rId87" Type="http://schemas.openxmlformats.org/officeDocument/2006/relationships/slide" Target="slides/slide66.xml"/><Relationship Id="rId86" Type="http://schemas.openxmlformats.org/officeDocument/2006/relationships/slide" Target="slides/slide65.xml"/><Relationship Id="rId85" Type="http://schemas.openxmlformats.org/officeDocument/2006/relationships/slide" Target="slides/slide64.xml"/><Relationship Id="rId84" Type="http://schemas.openxmlformats.org/officeDocument/2006/relationships/slide" Target="slides/slide63.xml"/><Relationship Id="rId83" Type="http://schemas.openxmlformats.org/officeDocument/2006/relationships/slide" Target="slides/slide62.xml"/><Relationship Id="rId82" Type="http://schemas.openxmlformats.org/officeDocument/2006/relationships/slide" Target="slides/slide61.xml"/><Relationship Id="rId81" Type="http://schemas.openxmlformats.org/officeDocument/2006/relationships/slide" Target="slides/slide60.xml"/><Relationship Id="rId80" Type="http://schemas.openxmlformats.org/officeDocument/2006/relationships/slide" Target="slides/slide59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58.xml"/><Relationship Id="rId78" Type="http://schemas.openxmlformats.org/officeDocument/2006/relationships/slide" Target="slides/slide57.xml"/><Relationship Id="rId77" Type="http://schemas.openxmlformats.org/officeDocument/2006/relationships/slide" Target="slides/slide56.xml"/><Relationship Id="rId76" Type="http://schemas.openxmlformats.org/officeDocument/2006/relationships/slide" Target="slides/slide55.xml"/><Relationship Id="rId75" Type="http://schemas.openxmlformats.org/officeDocument/2006/relationships/slide" Target="slides/slide54.xml"/><Relationship Id="rId74" Type="http://schemas.openxmlformats.org/officeDocument/2006/relationships/slide" Target="slides/slide53.xml"/><Relationship Id="rId73" Type="http://schemas.openxmlformats.org/officeDocument/2006/relationships/slide" Target="slides/slide52.xml"/><Relationship Id="rId72" Type="http://schemas.openxmlformats.org/officeDocument/2006/relationships/slide" Target="slides/slide51.xml"/><Relationship Id="rId71" Type="http://schemas.openxmlformats.org/officeDocument/2006/relationships/slide" Target="slides/slide50.xml"/><Relationship Id="rId70" Type="http://schemas.openxmlformats.org/officeDocument/2006/relationships/slide" Target="slides/slide49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48.xml"/><Relationship Id="rId68" Type="http://schemas.openxmlformats.org/officeDocument/2006/relationships/slide" Target="slides/slide47.xml"/><Relationship Id="rId67" Type="http://schemas.openxmlformats.org/officeDocument/2006/relationships/slide" Target="slides/slide46.xml"/><Relationship Id="rId66" Type="http://schemas.openxmlformats.org/officeDocument/2006/relationships/slide" Target="slides/slide45.xml"/><Relationship Id="rId65" Type="http://schemas.openxmlformats.org/officeDocument/2006/relationships/slide" Target="slides/slide44.xml"/><Relationship Id="rId64" Type="http://schemas.openxmlformats.org/officeDocument/2006/relationships/slide" Target="slides/slide43.xml"/><Relationship Id="rId63" Type="http://schemas.openxmlformats.org/officeDocument/2006/relationships/slide" Target="slides/slide42.xml"/><Relationship Id="rId62" Type="http://schemas.openxmlformats.org/officeDocument/2006/relationships/slide" Target="slides/slide41.xml"/><Relationship Id="rId61" Type="http://schemas.openxmlformats.org/officeDocument/2006/relationships/slide" Target="slides/slide40.xml"/><Relationship Id="rId60" Type="http://schemas.openxmlformats.org/officeDocument/2006/relationships/slide" Target="slides/slide39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38.xml"/><Relationship Id="rId58" Type="http://schemas.openxmlformats.org/officeDocument/2006/relationships/slide" Target="slides/slide37.xml"/><Relationship Id="rId57" Type="http://schemas.openxmlformats.org/officeDocument/2006/relationships/slide" Target="slides/slide36.xml"/><Relationship Id="rId56" Type="http://schemas.openxmlformats.org/officeDocument/2006/relationships/slide" Target="slides/slide35.xml"/><Relationship Id="rId55" Type="http://schemas.openxmlformats.org/officeDocument/2006/relationships/slide" Target="slides/slide34.xml"/><Relationship Id="rId54" Type="http://schemas.openxmlformats.org/officeDocument/2006/relationships/slide" Target="slides/slide33.xml"/><Relationship Id="rId53" Type="http://schemas.openxmlformats.org/officeDocument/2006/relationships/slide" Target="slides/slide32.xml"/><Relationship Id="rId52" Type="http://schemas.openxmlformats.org/officeDocument/2006/relationships/slide" Target="slides/slide31.xml"/><Relationship Id="rId51" Type="http://schemas.openxmlformats.org/officeDocument/2006/relationships/slide" Target="slides/slide30.xml"/><Relationship Id="rId50" Type="http://schemas.openxmlformats.org/officeDocument/2006/relationships/slide" Target="slides/slide29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28.xml"/><Relationship Id="rId48" Type="http://schemas.openxmlformats.org/officeDocument/2006/relationships/slide" Target="slides/slide27.xml"/><Relationship Id="rId47" Type="http://schemas.openxmlformats.org/officeDocument/2006/relationships/slide" Target="slides/slide26.xml"/><Relationship Id="rId46" Type="http://schemas.openxmlformats.org/officeDocument/2006/relationships/slide" Target="slides/slide25.xml"/><Relationship Id="rId45" Type="http://schemas.openxmlformats.org/officeDocument/2006/relationships/slide" Target="slides/slide24.xml"/><Relationship Id="rId44" Type="http://schemas.openxmlformats.org/officeDocument/2006/relationships/slide" Target="slides/slide23.xml"/><Relationship Id="rId43" Type="http://schemas.openxmlformats.org/officeDocument/2006/relationships/slide" Target="slides/slide22.xml"/><Relationship Id="rId42" Type="http://schemas.openxmlformats.org/officeDocument/2006/relationships/slide" Target="slides/slide21.xml"/><Relationship Id="rId41" Type="http://schemas.openxmlformats.org/officeDocument/2006/relationships/slide" Target="slides/slide20.xml"/><Relationship Id="rId40" Type="http://schemas.openxmlformats.org/officeDocument/2006/relationships/slide" Target="slides/slide19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8.xml"/><Relationship Id="rId38" Type="http://schemas.openxmlformats.org/officeDocument/2006/relationships/slide" Target="slides/slide17.xml"/><Relationship Id="rId37" Type="http://schemas.openxmlformats.org/officeDocument/2006/relationships/slide" Target="slides/slide16.xml"/><Relationship Id="rId36" Type="http://schemas.openxmlformats.org/officeDocument/2006/relationships/slide" Target="slides/slide15.xml"/><Relationship Id="rId35" Type="http://schemas.openxmlformats.org/officeDocument/2006/relationships/slide" Target="slides/slide14.xml"/><Relationship Id="rId34" Type="http://schemas.openxmlformats.org/officeDocument/2006/relationships/slide" Target="slides/slide13.xml"/><Relationship Id="rId33" Type="http://schemas.openxmlformats.org/officeDocument/2006/relationships/slide" Target="slides/slide12.xml"/><Relationship Id="rId32" Type="http://schemas.openxmlformats.org/officeDocument/2006/relationships/slide" Target="slides/slide11.xml"/><Relationship Id="rId31" Type="http://schemas.openxmlformats.org/officeDocument/2006/relationships/slide" Target="slides/slide10.xml"/><Relationship Id="rId30" Type="http://schemas.openxmlformats.org/officeDocument/2006/relationships/slide" Target="slides/slide9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8.xml"/><Relationship Id="rId28" Type="http://schemas.openxmlformats.org/officeDocument/2006/relationships/slide" Target="slides/slide7.xml"/><Relationship Id="rId27" Type="http://schemas.openxmlformats.org/officeDocument/2006/relationships/slide" Target="slides/slide6.xml"/><Relationship Id="rId26" Type="http://schemas.openxmlformats.org/officeDocument/2006/relationships/slide" Target="slides/slide5.xml"/><Relationship Id="rId25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3.xml"/><Relationship Id="rId22" Type="http://schemas.openxmlformats.org/officeDocument/2006/relationships/slide" Target="slides/slide2.xml"/><Relationship Id="rId21" Type="http://schemas.openxmlformats.org/officeDocument/2006/relationships/slide" Target="slides/slide1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5" Type="http://schemas.openxmlformats.org/officeDocument/2006/relationships/tags" Target="tags/tag95.xml"/><Relationship Id="rId144" Type="http://schemas.openxmlformats.org/officeDocument/2006/relationships/font" Target="fonts/font13.fntdata"/><Relationship Id="rId143" Type="http://schemas.openxmlformats.org/officeDocument/2006/relationships/font" Target="fonts/font12.fntdata"/><Relationship Id="rId142" Type="http://schemas.openxmlformats.org/officeDocument/2006/relationships/font" Target="fonts/font11.fntdata"/><Relationship Id="rId141" Type="http://schemas.openxmlformats.org/officeDocument/2006/relationships/font" Target="fonts/font10.fntdata"/><Relationship Id="rId140" Type="http://schemas.openxmlformats.org/officeDocument/2006/relationships/font" Target="fonts/font9.fntdata"/><Relationship Id="rId14" Type="http://schemas.openxmlformats.org/officeDocument/2006/relationships/slideMaster" Target="slideMasters/slideMaster13.xml"/><Relationship Id="rId139" Type="http://schemas.openxmlformats.org/officeDocument/2006/relationships/font" Target="fonts/font8.fntdata"/><Relationship Id="rId138" Type="http://schemas.openxmlformats.org/officeDocument/2006/relationships/font" Target="fonts/font7.fntdata"/><Relationship Id="rId137" Type="http://schemas.openxmlformats.org/officeDocument/2006/relationships/font" Target="fonts/font6.fntdata"/><Relationship Id="rId136" Type="http://schemas.openxmlformats.org/officeDocument/2006/relationships/font" Target="fonts/font5.fntdata"/><Relationship Id="rId135" Type="http://schemas.openxmlformats.org/officeDocument/2006/relationships/font" Target="fonts/font4.fntdata"/><Relationship Id="rId134" Type="http://schemas.openxmlformats.org/officeDocument/2006/relationships/font" Target="fonts/font3.fntdata"/><Relationship Id="rId133" Type="http://schemas.openxmlformats.org/officeDocument/2006/relationships/font" Target="fonts/font2.fntdata"/><Relationship Id="rId132" Type="http://schemas.openxmlformats.org/officeDocument/2006/relationships/font" Target="fonts/font1.fntdata"/><Relationship Id="rId131" Type="http://schemas.openxmlformats.org/officeDocument/2006/relationships/commentAuthors" Target="commentAuthors.xml"/><Relationship Id="rId130" Type="http://schemas.openxmlformats.org/officeDocument/2006/relationships/tableStyles" Target="tableStyles.xml"/><Relationship Id="rId13" Type="http://schemas.openxmlformats.org/officeDocument/2006/relationships/slideMaster" Target="slideMasters/slideMaster12.xml"/><Relationship Id="rId129" Type="http://schemas.openxmlformats.org/officeDocument/2006/relationships/viewProps" Target="viewProps.xml"/><Relationship Id="rId128" Type="http://schemas.openxmlformats.org/officeDocument/2006/relationships/presProps" Target="presProps.xml"/><Relationship Id="rId127" Type="http://schemas.openxmlformats.org/officeDocument/2006/relationships/slide" Target="slides/slide106.xml"/><Relationship Id="rId126" Type="http://schemas.openxmlformats.org/officeDocument/2006/relationships/slide" Target="slides/slide105.xml"/><Relationship Id="rId125" Type="http://schemas.openxmlformats.org/officeDocument/2006/relationships/slide" Target="slides/slide104.xml"/><Relationship Id="rId124" Type="http://schemas.openxmlformats.org/officeDocument/2006/relationships/slide" Target="slides/slide103.xml"/><Relationship Id="rId123" Type="http://schemas.openxmlformats.org/officeDocument/2006/relationships/slide" Target="slides/slide102.xml"/><Relationship Id="rId122" Type="http://schemas.openxmlformats.org/officeDocument/2006/relationships/slide" Target="slides/slide101.xml"/><Relationship Id="rId121" Type="http://schemas.openxmlformats.org/officeDocument/2006/relationships/slide" Target="slides/slide100.xml"/><Relationship Id="rId120" Type="http://schemas.openxmlformats.org/officeDocument/2006/relationships/slide" Target="slides/slide99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98.xml"/><Relationship Id="rId118" Type="http://schemas.openxmlformats.org/officeDocument/2006/relationships/slide" Target="slides/slide97.xml"/><Relationship Id="rId117" Type="http://schemas.openxmlformats.org/officeDocument/2006/relationships/slide" Target="slides/slide96.xml"/><Relationship Id="rId116" Type="http://schemas.openxmlformats.org/officeDocument/2006/relationships/slide" Target="slides/slide95.xml"/><Relationship Id="rId115" Type="http://schemas.openxmlformats.org/officeDocument/2006/relationships/slide" Target="slides/slide94.xml"/><Relationship Id="rId114" Type="http://schemas.openxmlformats.org/officeDocument/2006/relationships/slide" Target="slides/slide93.xml"/><Relationship Id="rId113" Type="http://schemas.openxmlformats.org/officeDocument/2006/relationships/slide" Target="slides/slide92.xml"/><Relationship Id="rId112" Type="http://schemas.openxmlformats.org/officeDocument/2006/relationships/slide" Target="slides/slide91.xml"/><Relationship Id="rId111" Type="http://schemas.openxmlformats.org/officeDocument/2006/relationships/slide" Target="slides/slide90.xml"/><Relationship Id="rId110" Type="http://schemas.openxmlformats.org/officeDocument/2006/relationships/slide" Target="slides/slide89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88.xml"/><Relationship Id="rId108" Type="http://schemas.openxmlformats.org/officeDocument/2006/relationships/slide" Target="slides/slide87.xml"/><Relationship Id="rId107" Type="http://schemas.openxmlformats.org/officeDocument/2006/relationships/slide" Target="slides/slide86.xml"/><Relationship Id="rId106" Type="http://schemas.openxmlformats.org/officeDocument/2006/relationships/slide" Target="slides/slide85.xml"/><Relationship Id="rId105" Type="http://schemas.openxmlformats.org/officeDocument/2006/relationships/slide" Target="slides/slide84.xml"/><Relationship Id="rId104" Type="http://schemas.openxmlformats.org/officeDocument/2006/relationships/slide" Target="slides/slide83.xml"/><Relationship Id="rId103" Type="http://schemas.openxmlformats.org/officeDocument/2006/relationships/slide" Target="slides/slide82.xml"/><Relationship Id="rId102" Type="http://schemas.openxmlformats.org/officeDocument/2006/relationships/slide" Target="slides/slide81.xml"/><Relationship Id="rId101" Type="http://schemas.openxmlformats.org/officeDocument/2006/relationships/slide" Target="slides/slide80.xml"/><Relationship Id="rId100" Type="http://schemas.openxmlformats.org/officeDocument/2006/relationships/slide" Target="slides/slide79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 algn="ctr"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5231904" y="2768759"/>
            <a:ext cx="6725920" cy="54832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8" name="矩形 7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六边形 8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1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2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9" name="矩形 8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" name="六边形 9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2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11" name="矩形 10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六边形 1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3" name="图形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14" name="矩形 13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六边形 14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6" name="图形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8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13" name="矩形 12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六边形 13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5" name="图形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6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7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六边形 8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1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六边形 11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六边形 12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六边形 13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六边形 14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9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1" name="椭圆 10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椭圆 11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8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4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8" name="矩形 7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六边形 8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1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2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9" name="矩形 8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" name="六边形 9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2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11" name="矩形 10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六边形 1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3" name="图形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14" name="矩形 13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六边形 14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6" name="图形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8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13" name="矩形 12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六边形 13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5" name="图形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6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7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六边形 8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1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六边形 11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六边形 12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六边形 13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六边形 14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9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1" name="椭圆 10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椭圆 11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8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4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5880" y="908720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5880" y="908720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9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1" name="椭圆 10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椭圆 11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9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1" name="椭圆 10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椭圆 11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9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1" name="椭圆 10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椭圆 11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9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1" name="椭圆 10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椭圆 11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9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1" name="椭圆 10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椭圆 11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7" Type="http://schemas.openxmlformats.org/officeDocument/2006/relationships/theme" Target="../theme/theme10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/Relationships>
</file>

<file path=ppt/slideMasters/_rels/slideMaster1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7" Type="http://schemas.openxmlformats.org/officeDocument/2006/relationships/image" Target="../media/image3.svg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7" Type="http://schemas.openxmlformats.org/officeDocument/2006/relationships/image" Target="../media/image3.svg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7" Type="http://schemas.openxmlformats.org/officeDocument/2006/relationships/image" Target="../media/image3.svg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theme" Target="../theme/theme15.xml"/><Relationship Id="rId7" Type="http://schemas.openxmlformats.org/officeDocument/2006/relationships/image" Target="../media/image3.svg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theme" Target="../theme/theme16.xml"/><Relationship Id="rId7" Type="http://schemas.openxmlformats.org/officeDocument/2006/relationships/image" Target="../media/image3.svg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/Relationships>
</file>

<file path=ppt/slideMasters/_rels/slideMaster17.xml.rels><?xml version="1.0" encoding="UTF-8" standalone="yes"?>
<Relationships xmlns="http://schemas.openxmlformats.org/package/2006/relationships"><Relationship Id="rId7" Type="http://schemas.openxmlformats.org/officeDocument/2006/relationships/theme" Target="../theme/theme1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/Relationships>
</file>

<file path=ppt/slideMasters/_rels/slideMaster18.xml.rels><?xml version="1.0" encoding="UTF-8" standalone="yes"?>
<Relationships xmlns="http://schemas.openxmlformats.org/package/2006/relationships"><Relationship Id="rId7" Type="http://schemas.openxmlformats.org/officeDocument/2006/relationships/theme" Target="../theme/theme1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/Relationships>
</file>

<file path=ppt/slideMasters/_rels/slideMaster19.xml.rels><?xml version="1.0" encoding="UTF-8" standalone="yes"?>
<Relationships xmlns="http://schemas.openxmlformats.org/package/2006/relationships"><Relationship Id="rId6" Type="http://schemas.openxmlformats.org/officeDocument/2006/relationships/theme" Target="../theme/theme19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5" Type="http://schemas.openxmlformats.org/officeDocument/2006/relationships/theme" Target="../theme/theme5.xml"/><Relationship Id="rId14" Type="http://schemas.openxmlformats.org/officeDocument/2006/relationships/image" Target="../media/image6.png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image" Target="../media/image7.png"/></Relationships>
</file>

<file path=ppt/slideMasters/_rels/slideMaster7.xml.rels><?xml version="1.0" encoding="UTF-8" standalone="yes"?>
<Relationships xmlns="http://schemas.openxmlformats.org/package/2006/relationships"><Relationship Id="rId4" Type="http://schemas.openxmlformats.org/officeDocument/2006/relationships/theme" Target="../theme/theme7.xml"/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4" Type="http://schemas.openxmlformats.org/officeDocument/2006/relationships/theme" Target="../theme/theme8.xml"/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4" Type="http://schemas.openxmlformats.org/officeDocument/2006/relationships/theme" Target="../theme/theme9.xml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19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六边形 19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六边形 20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六边形 21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7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10" name="文本框 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目录</a:t>
              </a:r>
              <a:endPara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2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六边形 12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六边形 13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10" name="文本框 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目录</a:t>
              </a:r>
              <a:endPara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2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六边形 12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六边形 13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28" name="矩形 27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多一句没有，少一句不行，用更短时间，教会更实用的技术！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28" name="矩形 27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多一句没有，少一句不行，用更短时间，教会更实用的技术！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67.png"/><Relationship Id="rId3" Type="http://schemas.openxmlformats.org/officeDocument/2006/relationships/tags" Target="../tags/tag89.xml"/><Relationship Id="rId2" Type="http://schemas.openxmlformats.org/officeDocument/2006/relationships/image" Target="../media/image166.png"/><Relationship Id="rId1" Type="http://schemas.openxmlformats.org/officeDocument/2006/relationships/tags" Target="../tags/tag8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68.png"/><Relationship Id="rId1" Type="http://schemas.openxmlformats.org/officeDocument/2006/relationships/tags" Target="../tags/tag9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69.png"/><Relationship Id="rId1" Type="http://schemas.openxmlformats.org/officeDocument/2006/relationships/tags" Target="../tags/tag91.xml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71.png"/><Relationship Id="rId3" Type="http://schemas.openxmlformats.org/officeDocument/2006/relationships/tags" Target="../tags/tag93.xml"/><Relationship Id="rId2" Type="http://schemas.openxmlformats.org/officeDocument/2006/relationships/image" Target="../media/image170.png"/><Relationship Id="rId1" Type="http://schemas.openxmlformats.org/officeDocument/2006/relationships/tags" Target="../tags/tag9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tags" Target="../tags/tag9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tags" Target="../tags/tag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tags" Target="../tags/tag24.xml"/><Relationship Id="rId10" Type="http://schemas.openxmlformats.org/officeDocument/2006/relationships/slideLayout" Target="../slideLayouts/slideLayout25.xml"/><Relationship Id="rId1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tags" Target="../tags/tag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66.jpeg"/><Relationship Id="rId3" Type="http://schemas.openxmlformats.org/officeDocument/2006/relationships/tags" Target="../tags/tag27.xml"/><Relationship Id="rId2" Type="http://schemas.openxmlformats.org/officeDocument/2006/relationships/image" Target="../media/image65.png"/><Relationship Id="rId1" Type="http://schemas.openxmlformats.org/officeDocument/2006/relationships/tags" Target="../tags/tag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tags" Target="../tags/tag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2.svg"/><Relationship Id="rId10" Type="http://schemas.openxmlformats.org/officeDocument/2006/relationships/slideLayout" Target="../slideLayouts/slideLayout14.xml"/><Relationship Id="rId1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92.png"/><Relationship Id="rId3" Type="http://schemas.openxmlformats.org/officeDocument/2006/relationships/tags" Target="../tags/tag29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92.png"/><Relationship Id="rId3" Type="http://schemas.openxmlformats.org/officeDocument/2006/relationships/tags" Target="../tags/tag30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image" Target="../media/image100.png"/><Relationship Id="rId7" Type="http://schemas.openxmlformats.org/officeDocument/2006/relationships/image" Target="../media/image99.png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tags" Target="../tags/tag8.xml"/><Relationship Id="rId4" Type="http://schemas.openxmlformats.org/officeDocument/2006/relationships/image" Target="../media/image16.sv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2" Type="http://schemas.openxmlformats.org/officeDocument/2006/relationships/slideLayout" Target="../slideLayouts/slideLayout14.xml"/><Relationship Id="rId11" Type="http://schemas.openxmlformats.org/officeDocument/2006/relationships/image" Target="../media/image21.png"/><Relationship Id="rId10" Type="http://schemas.openxmlformats.org/officeDocument/2006/relationships/image" Target="../media/image20.svg"/><Relationship Id="rId1" Type="http://schemas.openxmlformats.org/officeDocument/2006/relationships/tags" Target="../tags/tag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image" Target="../media/image109.png"/><Relationship Id="rId13" Type="http://schemas.openxmlformats.org/officeDocument/2006/relationships/slideLayout" Target="../slideLayouts/slideLayout14.xml"/><Relationship Id="rId12" Type="http://schemas.openxmlformats.org/officeDocument/2006/relationships/image" Target="../media/image110.png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tags" Target="../tags/tag35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tags" Target="../tags/tag45.xml"/><Relationship Id="rId1" Type="http://schemas.openxmlformats.org/officeDocument/2006/relationships/image" Target="../media/image11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13.xml"/><Relationship Id="rId7" Type="http://schemas.openxmlformats.org/officeDocument/2006/relationships/image" Target="../media/image17.png"/><Relationship Id="rId6" Type="http://schemas.openxmlformats.org/officeDocument/2006/relationships/tags" Target="../tags/tag1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3" Type="http://schemas.openxmlformats.org/officeDocument/2006/relationships/tags" Target="../tags/tag11.xml"/><Relationship Id="rId2" Type="http://schemas.openxmlformats.org/officeDocument/2006/relationships/image" Target="../media/image14.png"/><Relationship Id="rId13" Type="http://schemas.openxmlformats.org/officeDocument/2006/relationships/slideLayout" Target="../slideLayouts/slideLayout31.xml"/><Relationship Id="rId12" Type="http://schemas.openxmlformats.org/officeDocument/2006/relationships/image" Target="../media/image21.png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10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tags" Target="../tags/tag46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tags" Target="../tags/tag47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91.png"/><Relationship Id="rId2" Type="http://schemas.openxmlformats.org/officeDocument/2006/relationships/image" Target="../media/image118.png"/><Relationship Id="rId1" Type="http://schemas.openxmlformats.org/officeDocument/2006/relationships/tags" Target="../tags/tag48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tags" Target="../tags/tag4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3" Type="http://schemas.openxmlformats.org/officeDocument/2006/relationships/tags" Target="../tags/tag51.xml"/><Relationship Id="rId2" Type="http://schemas.openxmlformats.org/officeDocument/2006/relationships/image" Target="../media/image121.png"/><Relationship Id="rId1" Type="http://schemas.openxmlformats.org/officeDocument/2006/relationships/tags" Target="../tags/tag50.xml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3" Type="http://schemas.openxmlformats.org/officeDocument/2006/relationships/tags" Target="../tags/tag53.xml"/><Relationship Id="rId2" Type="http://schemas.openxmlformats.org/officeDocument/2006/relationships/image" Target="../media/image124.png"/><Relationship Id="rId1" Type="http://schemas.openxmlformats.org/officeDocument/2006/relationships/tags" Target="../tags/tag52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tags" Target="../tags/tag5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19.xml"/><Relationship Id="rId7" Type="http://schemas.openxmlformats.org/officeDocument/2006/relationships/image" Target="../media/image17.png"/><Relationship Id="rId6" Type="http://schemas.openxmlformats.org/officeDocument/2006/relationships/tags" Target="../tags/tag18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3" Type="http://schemas.openxmlformats.org/officeDocument/2006/relationships/tags" Target="../tags/tag17.xml"/><Relationship Id="rId2" Type="http://schemas.openxmlformats.org/officeDocument/2006/relationships/image" Target="../media/image14.png"/><Relationship Id="rId13" Type="http://schemas.openxmlformats.org/officeDocument/2006/relationships/slideLayout" Target="../slideLayouts/slideLayout31.xml"/><Relationship Id="rId12" Type="http://schemas.openxmlformats.org/officeDocument/2006/relationships/image" Target="../media/image21.png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6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tags" Target="../tags/tag55.xml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3" Type="http://schemas.openxmlformats.org/officeDocument/2006/relationships/tags" Target="../tags/tag57.xml"/><Relationship Id="rId2" Type="http://schemas.openxmlformats.org/officeDocument/2006/relationships/image" Target="../media/image131.png"/><Relationship Id="rId1" Type="http://schemas.openxmlformats.org/officeDocument/2006/relationships/tags" Target="../tags/tag56.xml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3" Type="http://schemas.openxmlformats.org/officeDocument/2006/relationships/tags" Target="../tags/tag59.xml"/><Relationship Id="rId2" Type="http://schemas.openxmlformats.org/officeDocument/2006/relationships/image" Target="../media/image134.png"/><Relationship Id="rId1" Type="http://schemas.openxmlformats.org/officeDocument/2006/relationships/tags" Target="../tags/tag58.xml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tags" Target="../tags/tag6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39.png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3" Type="http://schemas.openxmlformats.org/officeDocument/2006/relationships/tags" Target="../tags/tag64.xml"/><Relationship Id="rId2" Type="http://schemas.openxmlformats.org/officeDocument/2006/relationships/image" Target="../media/image124.png"/><Relationship Id="rId1" Type="http://schemas.openxmlformats.org/officeDocument/2006/relationships/tags" Target="../tags/tag63.xml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tags" Target="../tags/tag6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44.png"/><Relationship Id="rId1" Type="http://schemas.openxmlformats.org/officeDocument/2006/relationships/tags" Target="../tags/tag6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45.png"/><Relationship Id="rId1" Type="http://schemas.openxmlformats.org/officeDocument/2006/relationships/tags" Target="../tags/tag6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46.png"/><Relationship Id="rId1" Type="http://schemas.openxmlformats.org/officeDocument/2006/relationships/tags" Target="../tags/tag6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47.png"/><Relationship Id="rId1" Type="http://schemas.openxmlformats.org/officeDocument/2006/relationships/tags" Target="../tags/tag69.xml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49.png"/><Relationship Id="rId3" Type="http://schemas.openxmlformats.org/officeDocument/2006/relationships/tags" Target="../tags/tag71.xml"/><Relationship Id="rId2" Type="http://schemas.openxmlformats.org/officeDocument/2006/relationships/image" Target="../media/image148.png"/><Relationship Id="rId1" Type="http://schemas.openxmlformats.org/officeDocument/2006/relationships/tags" Target="../tags/tag7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50.png"/><Relationship Id="rId1" Type="http://schemas.openxmlformats.org/officeDocument/2006/relationships/tags" Target="../tags/tag7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51.png"/><Relationship Id="rId1" Type="http://schemas.openxmlformats.org/officeDocument/2006/relationships/tags" Target="../tags/tag73.xml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53.png"/><Relationship Id="rId3" Type="http://schemas.openxmlformats.org/officeDocument/2006/relationships/tags" Target="../tags/tag75.xml"/><Relationship Id="rId2" Type="http://schemas.openxmlformats.org/officeDocument/2006/relationships/image" Target="../media/image152.png"/><Relationship Id="rId1" Type="http://schemas.openxmlformats.org/officeDocument/2006/relationships/tags" Target="../tags/tag7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54.png"/><Relationship Id="rId1" Type="http://schemas.openxmlformats.org/officeDocument/2006/relationships/tags" Target="../tags/tag7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55.png"/><Relationship Id="rId1" Type="http://schemas.openxmlformats.org/officeDocument/2006/relationships/tags" Target="../tags/tag7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56.png"/><Relationship Id="rId1" Type="http://schemas.openxmlformats.org/officeDocument/2006/relationships/tags" Target="../tags/tag7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tags" Target="../tags/tag7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57.png"/><Relationship Id="rId3" Type="http://schemas.openxmlformats.org/officeDocument/2006/relationships/tags" Target="../tags/tag81.xml"/><Relationship Id="rId2" Type="http://schemas.openxmlformats.org/officeDocument/2006/relationships/image" Target="../media/image108.png"/><Relationship Id="rId1" Type="http://schemas.openxmlformats.org/officeDocument/2006/relationships/tags" Target="../tags/tag80.xml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59.png"/><Relationship Id="rId3" Type="http://schemas.openxmlformats.org/officeDocument/2006/relationships/tags" Target="../tags/tag83.xml"/><Relationship Id="rId2" Type="http://schemas.openxmlformats.org/officeDocument/2006/relationships/image" Target="../media/image158.png"/><Relationship Id="rId1" Type="http://schemas.openxmlformats.org/officeDocument/2006/relationships/tags" Target="../tags/tag82.xml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62.png"/><Relationship Id="rId3" Type="http://schemas.openxmlformats.org/officeDocument/2006/relationships/image" Target="../media/image161.png"/><Relationship Id="rId2" Type="http://schemas.openxmlformats.org/officeDocument/2006/relationships/tags" Target="../tags/tag84.xml"/><Relationship Id="rId1" Type="http://schemas.openxmlformats.org/officeDocument/2006/relationships/image" Target="../media/image160.pn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64.png"/><Relationship Id="rId3" Type="http://schemas.openxmlformats.org/officeDocument/2006/relationships/tags" Target="../tags/tag86.xml"/><Relationship Id="rId2" Type="http://schemas.openxmlformats.org/officeDocument/2006/relationships/image" Target="../media/image163.png"/><Relationship Id="rId1" Type="http://schemas.openxmlformats.org/officeDocument/2006/relationships/tags" Target="../tags/tag8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65.png"/><Relationship Id="rId1" Type="http://schemas.openxmlformats.org/officeDocument/2006/relationships/tags" Target="../tags/tag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49805" y="3063240"/>
            <a:ext cx="76917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2800">
                <a:solidFill>
                  <a:srgbClr val="92D05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字语坊腹黑体" panose="02000503000000000000" charset="-122"/>
              </a:rPr>
              <a:t>准备虚拟机、云平台之上的</a:t>
            </a:r>
            <a:r>
              <a:rPr lang="en-US" altLang="zh-CN" sz="2800">
                <a:solidFill>
                  <a:srgbClr val="92D05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字语坊腹黑体" panose="02000503000000000000" charset="-122"/>
              </a:rPr>
              <a:t>Linux</a:t>
            </a:r>
            <a:r>
              <a:rPr lang="zh-CN" altLang="en-US" sz="2800">
                <a:solidFill>
                  <a:srgbClr val="92D05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字语坊腹黑体" panose="02000503000000000000" charset="-122"/>
              </a:rPr>
              <a:t>操作系统环境</a:t>
            </a:r>
            <a:endParaRPr lang="zh-CN" altLang="en-US" sz="2800">
              <a:solidFill>
                <a:srgbClr val="92D05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字语坊腹黑体" panose="02000503000000000000" charset="-122"/>
            </a:endParaRPr>
          </a:p>
        </p:txBody>
      </p:sp>
      <p:pic>
        <p:nvPicPr>
          <p:cNvPr id="4" name="图片 3" descr="01 (14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839470" y="2158365"/>
            <a:ext cx="10541000" cy="702945"/>
          </a:xfrm>
        </p:spPr>
        <p:txBody>
          <a:bodyPr/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前置章节</a:t>
            </a:r>
            <a:r>
              <a:rPr lang="en-US" altLang="zh-CN" sz="4400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 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</a:t>
            </a:r>
            <a:r>
              <a:rPr lang="en-US" altLang="zh-CN" sz="4400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 </a:t>
            </a:r>
            <a:r>
              <a:rPr lang="zh-CN" altLang="en-US" sz="4400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环</a:t>
            </a:r>
            <a:r>
              <a:rPr lang="zh-CN" altLang="en-US" sz="4400" dirty="0">
                <a:solidFill>
                  <a:schemeClr val="accent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境</a:t>
            </a:r>
            <a:r>
              <a:rPr lang="zh-CN" altLang="en-US" sz="4400" dirty="0">
                <a:solidFill>
                  <a:schemeClr val="accent5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准</a:t>
            </a:r>
            <a:r>
              <a:rPr lang="zh-CN" altLang="en-US" sz="4400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备</a:t>
            </a:r>
            <a:endParaRPr kumimoji="1" lang="zh-CN" altLang="en-US" sz="4400" dirty="0">
              <a:solidFill>
                <a:schemeClr val="accent2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/>
            <a:r>
              <a:rPr lang="zh-CN" sz="1600" dirty="0">
                <a:solidFill>
                  <a:srgbClr val="FF0000"/>
                </a:solidFill>
                <a:sym typeface="+mn-ea"/>
              </a:rPr>
              <a:t>掌握基于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VMware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创建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Linux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虚拟机</a:t>
            </a:r>
            <a:endParaRPr lang="zh-CN" altLang="en-US" sz="1600" dirty="0">
              <a:solidFill>
                <a:srgbClr val="FF0000"/>
              </a:solidFill>
              <a:sym typeface="+mn-ea"/>
            </a:endParaRPr>
          </a:p>
          <a:p>
            <a:pPr marL="342900" indent="-342900"/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掌握基于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VMware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克隆多台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Linux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虚拟机</a:t>
            </a:r>
            <a:endParaRPr lang="zh-CN" altLang="en-US" sz="16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创建云服务器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打开云服务器页面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9470" y="2421255"/>
            <a:ext cx="2381250" cy="1800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83430" y="2686050"/>
            <a:ext cx="291465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创建云服务器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选择华北二可用区</a:t>
            </a:r>
            <a:r>
              <a:rPr lang="en-US" altLang="zh-CN"/>
              <a:t>A</a:t>
            </a:r>
            <a:r>
              <a:rPr lang="zh-CN" altLang="en-US"/>
              <a:t>，最便宜</a:t>
            </a:r>
            <a:endParaRPr lang="zh-CN" altLang="en-US"/>
          </a:p>
          <a:p>
            <a:r>
              <a:rPr lang="en-US" altLang="zh-CN"/>
              <a:t>CPU</a:t>
            </a:r>
            <a:r>
              <a:rPr lang="zh-CN" altLang="en-US"/>
              <a:t>选择</a:t>
            </a:r>
            <a:r>
              <a:rPr lang="en-US" altLang="zh-CN"/>
              <a:t>AMD</a:t>
            </a:r>
            <a:r>
              <a:rPr lang="zh-CN" altLang="en-US"/>
              <a:t>型号，比较便宜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2564765"/>
            <a:ext cx="636905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创建云服务器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选择创建好的</a:t>
            </a:r>
            <a:r>
              <a:rPr lang="en-US" altLang="zh-CN"/>
              <a:t>VPC</a:t>
            </a:r>
            <a:r>
              <a:rPr lang="zh-CN" altLang="en-US"/>
              <a:t>和子网</a:t>
            </a:r>
            <a:endParaRPr lang="zh-CN" altLang="en-US"/>
          </a:p>
          <a:p>
            <a:r>
              <a:rPr lang="zh-CN" altLang="en-US"/>
              <a:t>购买公网</a:t>
            </a:r>
            <a:r>
              <a:rPr lang="en-US" altLang="zh-CN"/>
              <a:t>IP</a:t>
            </a:r>
            <a:r>
              <a:rPr lang="zh-CN" altLang="en-US"/>
              <a:t>（外网弹性</a:t>
            </a:r>
            <a:r>
              <a:rPr lang="en-US" altLang="zh-CN"/>
              <a:t>IP</a:t>
            </a:r>
            <a:r>
              <a:rPr lang="zh-CN" altLang="en-US"/>
              <a:t>），并选择创建好的安全组（防火墙）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2564765"/>
            <a:ext cx="6210300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创建云服务器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创建密钥对，并选择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点击立即购买选项即可。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2348865"/>
            <a:ext cx="4648200" cy="1743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470" y="4725035"/>
            <a:ext cx="39624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dirty="0"/>
              <a:t>环境介绍</a:t>
            </a:r>
            <a:endParaRPr lang="zh-CN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准备</a:t>
            </a:r>
            <a:r>
              <a:rPr lang="en-US" altLang="zh-CN" dirty="0"/>
              <a:t>Linux</a:t>
            </a:r>
            <a:r>
              <a:rPr lang="zh-CN" altLang="en-US" dirty="0"/>
              <a:t>虚拟机</a:t>
            </a:r>
            <a:endParaRPr lang="zh-CN" altLang="en-US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虚拟机系统设置</a:t>
            </a:r>
            <a:endParaRPr lang="zh-CN" altLang="en-US" dirty="0"/>
          </a:p>
          <a:p>
            <a:pPr algn="l"/>
            <a:r>
              <a:rPr lang="zh-CN" altLang="en-US" dirty="0"/>
              <a:t>云平台入门</a:t>
            </a:r>
            <a:endParaRPr lang="zh-CN" altLang="en-US" dirty="0"/>
          </a:p>
          <a:p>
            <a:pPr algn="l"/>
            <a:r>
              <a:rPr lang="zh-CN" altLang="en-US" dirty="0"/>
              <a:t>阿里云购买云服务器</a:t>
            </a:r>
            <a:endParaRPr lang="zh-CN" altLang="en-US" dirty="0"/>
          </a:p>
          <a:p>
            <a:pPr algn="l"/>
            <a:r>
              <a:rPr lang="zh-CN" altLang="en-US" dirty="0"/>
              <a:t>阿里云服务器系统设置</a:t>
            </a:r>
            <a:endParaRPr lang="zh-CN" altLang="en-US" dirty="0"/>
          </a:p>
          <a:p>
            <a:pPr algn="l"/>
            <a:r>
              <a:rPr lang="zh-CN" altLang="en-US" dirty="0"/>
              <a:t>UCloud云购买虚拟机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FF0000"/>
                </a:solidFill>
              </a:rPr>
              <a:t>UCloud</a:t>
            </a:r>
            <a:r>
              <a:rPr lang="zh-CN" altLang="en-US" dirty="0">
                <a:solidFill>
                  <a:srgbClr val="FF0000"/>
                </a:solidFill>
              </a:rPr>
              <a:t>云服务器系统设置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形 2" descr="303b32313537333932333bbcfdcdb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84021" y="5012971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1462405"/>
            <a:ext cx="6803390" cy="2620010"/>
          </a:xfrm>
        </p:spPr>
        <p:txBody>
          <a:bodyPr/>
          <a:lstStyle/>
          <a:p>
            <a:pPr marL="342900" indent="-342900"/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完成</a:t>
            </a:r>
            <a:r>
              <a:rPr lang="en-US" sz="1600" dirty="0">
                <a:solidFill>
                  <a:srgbClr val="FF0000"/>
                </a:solidFill>
                <a:sym typeface="+mn-ea"/>
              </a:rPr>
              <a:t>UCloud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云服务器的基础设置</a:t>
            </a:r>
            <a:endParaRPr lang="zh-CN" altLang="en-US" sz="16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配置云服务器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31215" y="1656080"/>
            <a:ext cx="11174730" cy="4219575"/>
          </a:xfrm>
        </p:spPr>
        <p:txBody>
          <a:bodyPr/>
          <a:p>
            <a:r>
              <a:rPr lang="zh-CN" altLang="en-US"/>
              <a:t>在前面的学习中，我们对虚拟机进行了</a:t>
            </a:r>
            <a:r>
              <a:rPr lang="en-US" altLang="zh-CN"/>
              <a:t>7</a:t>
            </a:r>
            <a:r>
              <a:rPr lang="zh-CN" altLang="en-US"/>
              <a:t>项设置</a:t>
            </a:r>
            <a:endParaRPr lang="zh-CN" altLang="en-US"/>
          </a:p>
          <a:p>
            <a:r>
              <a:rPr lang="zh-CN" altLang="en-US"/>
              <a:t>对于云服务器，我们也需要做对应的设置，只需要做：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设置主机名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主机名映射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SSH</a:t>
            </a:r>
            <a:r>
              <a:rPr lang="zh-CN" altLang="en-US">
                <a:solidFill>
                  <a:srgbClr val="FF0000"/>
                </a:solidFill>
              </a:rPr>
              <a:t>免密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JDK</a:t>
            </a:r>
            <a:r>
              <a:rPr lang="zh-CN" altLang="en-US">
                <a:solidFill>
                  <a:srgbClr val="FF0000"/>
                </a:solidFill>
              </a:rPr>
              <a:t>环境</a:t>
            </a: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设置</a:t>
            </a:r>
            <a:r>
              <a:rPr lang="en-US" altLang="zh-CN"/>
              <a:t>VMware</a:t>
            </a:r>
            <a:r>
              <a:t>网段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VMware</a:t>
            </a:r>
            <a:r>
              <a:rPr lang="zh-CN" altLang="en-US"/>
              <a:t>的虚拟网络编辑器中，将</a:t>
            </a:r>
            <a:r>
              <a:rPr lang="en-US" altLang="zh-CN"/>
              <a:t>VMnet8</a:t>
            </a:r>
            <a:r>
              <a:rPr lang="zh-CN" altLang="en-US"/>
              <a:t>虚拟网卡的：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网段设置为：</a:t>
            </a:r>
            <a:r>
              <a:rPr lang="en-US" altLang="zh-CN"/>
              <a:t>192.168.88.0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网关设置为：</a:t>
            </a:r>
            <a:r>
              <a:rPr lang="en-US" altLang="zh-CN"/>
              <a:t>192.168.88.2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7085" y="3346450"/>
            <a:ext cx="2301240" cy="1318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" y="3297555"/>
            <a:ext cx="3235960" cy="29775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85" y="3297555"/>
            <a:ext cx="3235960" cy="2981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85" y="3297555"/>
            <a:ext cx="2808605" cy="3009265"/>
          </a:xfrm>
          <a:prstGeom prst="rect">
            <a:avLst/>
          </a:prstGeom>
        </p:spPr>
      </p:pic>
      <p:pic>
        <p:nvPicPr>
          <p:cNvPr id="8" name="图片 7" descr="01 (150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259060" y="4490085"/>
            <a:ext cx="2221865" cy="2221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下载</a:t>
            </a:r>
            <a:r>
              <a:rPr lang="en-US" altLang="zh-CN"/>
              <a:t>CentOS</a:t>
            </a:r>
            <a:r>
              <a:t>操作</a:t>
            </a:r>
            <a:r>
              <a:t>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首先，我们需要下载操作系统的安装文件，本次使用</a:t>
            </a:r>
            <a:r>
              <a:rPr lang="en-US" altLang="zh-CN"/>
              <a:t>CentOS7.6</a:t>
            </a:r>
            <a:r>
              <a:rPr lang="zh-CN" altLang="en-US"/>
              <a:t>版本进行</a:t>
            </a:r>
            <a:r>
              <a:rPr lang="zh-CN" altLang="en-US"/>
              <a:t>学习：</a:t>
            </a:r>
            <a:endParaRPr lang="zh-CN" altLang="en-US"/>
          </a:p>
          <a:p>
            <a:r>
              <a:rPr lang="zh-CN" altLang="en-US"/>
              <a:t>https://vault.centos.org/7.6.1810/isos/x86_64</a:t>
            </a:r>
            <a:r>
              <a:rPr lang="en-US" altLang="zh-CN"/>
              <a:t>/   (</a:t>
            </a:r>
            <a:r>
              <a:rPr lang="zh-CN" altLang="en-US">
                <a:solidFill>
                  <a:srgbClr val="FF0000"/>
                </a:solidFill>
              </a:rPr>
              <a:t>最后的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不要漏掉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或者直接使用如下链接</a:t>
            </a:r>
            <a:r>
              <a:rPr lang="zh-CN" altLang="en-US"/>
              <a:t>下载：</a:t>
            </a:r>
            <a:endParaRPr lang="zh-CN" altLang="en-US"/>
          </a:p>
          <a:p>
            <a:r>
              <a:rPr lang="zh-CN" altLang="en-US"/>
              <a:t>https://vault.centos.org/7.6.1810/isos/x86_64/CentOS-7-x86_64-DVD-1810.iso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或者从课程资料中获取安装</a:t>
            </a:r>
            <a:r>
              <a:rPr lang="zh-CN" altLang="en-US"/>
              <a:t>包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9470" y="2708910"/>
            <a:ext cx="7839075" cy="2038350"/>
          </a:xfrm>
          <a:prstGeom prst="rect">
            <a:avLst/>
          </a:prstGeom>
        </p:spPr>
      </p:pic>
      <p:pic>
        <p:nvPicPr>
          <p:cNvPr id="5" name="图片 4" descr="播仔素材库【1】01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50" y="5013325"/>
            <a:ext cx="1562100" cy="156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在</a:t>
            </a:r>
            <a:r>
              <a:rPr lang="en-US" altLang="zh-CN"/>
              <a:t>VMware</a:t>
            </a:r>
            <a:r>
              <a:t>中安装</a:t>
            </a:r>
            <a:r>
              <a:rPr lang="en-US" altLang="zh-CN"/>
              <a:t>CentOS</a:t>
            </a:r>
            <a:r>
              <a:t>操作</a:t>
            </a:r>
            <a:r>
              <a:t>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打开</a:t>
            </a:r>
            <a:r>
              <a:rPr lang="en-US" altLang="zh-CN"/>
              <a:t>VMware</a:t>
            </a:r>
            <a:r>
              <a:rPr lang="zh-CN" altLang="en-US"/>
              <a:t>软件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610" y="2123440"/>
            <a:ext cx="6605905" cy="3997960"/>
          </a:xfrm>
          <a:prstGeom prst="rect">
            <a:avLst/>
          </a:prstGeom>
        </p:spPr>
      </p:pic>
      <p:pic>
        <p:nvPicPr>
          <p:cNvPr id="4" name="图片 3" descr="播仔素材库【1】01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540" y="4869180"/>
            <a:ext cx="1724660" cy="17246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在</a:t>
            </a:r>
            <a:r>
              <a:rPr lang="en-US" altLang="zh-CN"/>
              <a:t>VMware</a:t>
            </a:r>
            <a:r>
              <a:t>中安装</a:t>
            </a:r>
            <a:r>
              <a:rPr lang="en-US" altLang="zh-CN"/>
              <a:t>CentOS</a:t>
            </a:r>
            <a:r>
              <a:t>操作</a:t>
            </a:r>
            <a:r>
              <a:t>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按照步骤创建</a:t>
            </a:r>
            <a:r>
              <a:rPr lang="zh-CN" altLang="en-US"/>
              <a:t>虚拟机：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865" y="2195830"/>
            <a:ext cx="4676775" cy="4010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" y="2214880"/>
            <a:ext cx="4638675" cy="3990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65" y="2195830"/>
            <a:ext cx="4667250" cy="40290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65" y="2195830"/>
            <a:ext cx="4638675" cy="4000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65" y="2195830"/>
            <a:ext cx="4648200" cy="4000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90" y="2205355"/>
            <a:ext cx="4629150" cy="4010025"/>
          </a:xfrm>
          <a:prstGeom prst="rect">
            <a:avLst/>
          </a:prstGeom>
        </p:spPr>
      </p:pic>
      <p:pic>
        <p:nvPicPr>
          <p:cNvPr id="5" name="图片 4" descr="播仔素材库【1】01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1950" y="5022850"/>
            <a:ext cx="1557020" cy="1557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VMware</a:t>
            </a:r>
            <a:r>
              <a:rPr>
                <a:sym typeface="+mn-ea"/>
              </a:rPr>
              <a:t>中安装</a:t>
            </a:r>
            <a:r>
              <a:rPr lang="en-US" altLang="zh-CN">
                <a:sym typeface="+mn-ea"/>
              </a:rPr>
              <a:t>CentOS</a:t>
            </a:r>
            <a:r>
              <a:rPr>
                <a:sym typeface="+mn-ea"/>
              </a:rPr>
              <a:t>操作系统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点击完成后，即开启了</a:t>
            </a:r>
            <a:r>
              <a:rPr lang="en-US" altLang="zh-CN"/>
              <a:t>CentOS</a:t>
            </a:r>
            <a:r>
              <a:rPr lang="zh-CN" altLang="en-US"/>
              <a:t>系统的安装，耐心等待安装完成即可，后续都是自动化</a:t>
            </a:r>
            <a:r>
              <a:rPr lang="zh-CN" altLang="en-US"/>
              <a:t>的。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515" y="2432050"/>
            <a:ext cx="5843270" cy="35502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15" y="2432050"/>
            <a:ext cx="5843270" cy="3541395"/>
          </a:xfrm>
          <a:prstGeom prst="rect">
            <a:avLst/>
          </a:prstGeom>
        </p:spPr>
      </p:pic>
      <p:pic>
        <p:nvPicPr>
          <p:cNvPr id="5" name="图片 4" descr="播仔素材库【1】01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50" y="5013325"/>
            <a:ext cx="1581150" cy="1581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VMware</a:t>
            </a:r>
            <a:r>
              <a:rPr>
                <a:sym typeface="+mn-ea"/>
              </a:rPr>
              <a:t>中安装</a:t>
            </a:r>
            <a:r>
              <a:rPr lang="en-US" altLang="zh-CN">
                <a:sym typeface="+mn-ea"/>
              </a:rPr>
              <a:t>CentOS</a:t>
            </a:r>
            <a:r>
              <a:rPr>
                <a:sym typeface="+mn-ea"/>
              </a:rPr>
              <a:t>操作系统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点击</a:t>
            </a:r>
            <a:r>
              <a:rPr lang="zh-CN" altLang="en-US"/>
              <a:t>用户名：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输入</a:t>
            </a:r>
            <a:r>
              <a:rPr lang="zh-CN" altLang="en-US"/>
              <a:t>密码：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0" y="2218690"/>
            <a:ext cx="1924050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4280535"/>
            <a:ext cx="2715895" cy="2063115"/>
          </a:xfrm>
          <a:prstGeom prst="rect">
            <a:avLst/>
          </a:prstGeom>
        </p:spPr>
      </p:pic>
      <p:pic>
        <p:nvPicPr>
          <p:cNvPr id="6" name="图片 5" descr="播仔素材库【1】01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195" y="5175885"/>
            <a:ext cx="1408430" cy="14084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VMware</a:t>
            </a:r>
            <a:r>
              <a:rPr>
                <a:sym typeface="+mn-ea"/>
              </a:rPr>
              <a:t>中安装</a:t>
            </a:r>
            <a:r>
              <a:rPr lang="en-US" altLang="zh-CN">
                <a:sym typeface="+mn-ea"/>
              </a:rPr>
              <a:t>CentOS</a:t>
            </a:r>
            <a:r>
              <a:rPr>
                <a:sym typeface="+mn-ea"/>
              </a:rPr>
              <a:t>操作系统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体验</a:t>
            </a:r>
            <a:r>
              <a:rPr lang="en-US" altLang="zh-CN"/>
              <a:t>Linux</a:t>
            </a:r>
            <a:r>
              <a:rPr lang="zh-CN" altLang="en-US"/>
              <a:t>的快乐</a:t>
            </a:r>
            <a:r>
              <a:rPr lang="zh-CN" altLang="en-US"/>
              <a:t>吧。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990" y="2075180"/>
            <a:ext cx="7430135" cy="4514215"/>
          </a:xfrm>
          <a:prstGeom prst="rect">
            <a:avLst/>
          </a:prstGeom>
        </p:spPr>
      </p:pic>
      <p:pic>
        <p:nvPicPr>
          <p:cNvPr id="4" name="图片 3" descr="播仔素材库【1】0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445115" y="4869180"/>
            <a:ext cx="1715135" cy="17151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配置多台Linux虚拟机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现在有了一台基础的</a:t>
            </a:r>
            <a:r>
              <a:rPr lang="en-US" altLang="zh-CN"/>
              <a:t>Linux</a:t>
            </a:r>
            <a:r>
              <a:rPr lang="zh-CN" altLang="en-US"/>
              <a:t>虚拟机后</a:t>
            </a:r>
            <a:endParaRPr lang="zh-CN" altLang="en-US"/>
          </a:p>
          <a:p>
            <a:r>
              <a:rPr lang="zh-CN" altLang="en-US"/>
              <a:t>我们可以使用VMware提供的克隆功能，基于一台虚拟机去克隆创建多台虚拟机。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首先，</a:t>
            </a:r>
            <a:r>
              <a:rPr lang="zh-CN" altLang="en-US"/>
              <a:t>在</a:t>
            </a:r>
            <a:r>
              <a:rPr lang="en-US" altLang="zh-CN"/>
              <a:t>VMware</a:t>
            </a:r>
            <a:r>
              <a:rPr lang="zh-CN" altLang="en-US"/>
              <a:t>中，创建一个文件夹，起名为大数据集群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在</a:t>
            </a:r>
            <a:r>
              <a:rPr lang="en-US" altLang="zh-CN"/>
              <a:t>VMware</a:t>
            </a:r>
            <a:r>
              <a:rPr lang="zh-CN" altLang="en-US"/>
              <a:t>中</a:t>
            </a:r>
            <a:r>
              <a:rPr lang="en-US" altLang="zh-CN"/>
              <a:t>新建文件夹</a:t>
            </a:r>
            <a:r>
              <a:rPr lang="zh-CN" altLang="en-US"/>
              <a:t>，命名为：大数据集群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340" y="3766820"/>
            <a:ext cx="4859655" cy="2486025"/>
          </a:xfrm>
          <a:prstGeom prst="rect">
            <a:avLst/>
          </a:prstGeom>
        </p:spPr>
      </p:pic>
      <p:pic>
        <p:nvPicPr>
          <p:cNvPr id="5" name="图片 4" descr="播仔素材库【1】0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070" y="4806315"/>
            <a:ext cx="1773555" cy="17735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配置多台Linux虚拟机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克隆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515" y="2139315"/>
            <a:ext cx="3191510" cy="4257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18515" y="2139315"/>
            <a:ext cx="4857750" cy="4067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15" y="2139315"/>
            <a:ext cx="4857750" cy="4067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15" y="2139315"/>
            <a:ext cx="4857750" cy="4067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515" y="2139315"/>
            <a:ext cx="4857750" cy="40671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515" y="2139315"/>
            <a:ext cx="4857750" cy="4067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515" y="2139315"/>
            <a:ext cx="4857750" cy="4067175"/>
          </a:xfrm>
          <a:prstGeom prst="rect">
            <a:avLst/>
          </a:prstGeom>
        </p:spPr>
      </p:pic>
      <p:pic>
        <p:nvPicPr>
          <p:cNvPr id="11" name="图片 10" descr="播仔素材库【1】01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2255" y="4940935"/>
            <a:ext cx="1647825" cy="1647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olidFill>
                  <a:schemeClr val="accent2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当前章节需懂得</a:t>
            </a:r>
            <a:r>
              <a:rPr lang="en-US" altLang="zh-CN">
                <a:solidFill>
                  <a:schemeClr val="accent2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Linux</a:t>
            </a:r>
            <a:r>
              <a:rPr lang="zh-CN" altLang="en-US">
                <a:solidFill>
                  <a:schemeClr val="accent2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操作系统使用</a:t>
            </a:r>
            <a:endParaRPr lang="zh-CN" altLang="en-US">
              <a:solidFill>
                <a:schemeClr val="accent2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791585" y="2468880"/>
            <a:ext cx="1307465" cy="1148080"/>
          </a:xfrm>
        </p:spPr>
        <p:txBody>
          <a:bodyPr/>
          <a:p>
            <a:r>
              <a:rPr lang="zh-CN" altLang="en-US"/>
              <a:t>说明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383530" y="2997200"/>
            <a:ext cx="693674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本章节内容涉及到：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VMware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虚拟化软件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Linux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操作系统（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CentOS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）的基本使用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IP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地址、主机名、环境变量等知识点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---------------------------------------------------------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零基础建议先学习本课程附带的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《补充知识点</a:t>
            </a:r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-Linux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操作系统》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Linux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基础同学可以直接学习本章节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 descr="播仔素材库【1】01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60" y="1772920"/>
            <a:ext cx="2577465" cy="25774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配置多台Linux虚拟机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同样的操作克隆出：node2和node3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0325" y="2376170"/>
            <a:ext cx="1314450" cy="942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" y="2433320"/>
            <a:ext cx="1381125" cy="6000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51405" y="6074410"/>
            <a:ext cx="746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至此，我们在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VMware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中，就构建了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台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Linux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虚拟机使用</a:t>
            </a:r>
            <a:endParaRPr lang="zh-CN" altLang="en-US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0565" y="393319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对虚拟机的内存进行配置：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node1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配置为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4G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内存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node2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、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node3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配置为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2G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内存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8" name="图片 7" descr="播仔素材库【1】0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0" y="4787265"/>
            <a:ext cx="1884045" cy="18840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dirty="0"/>
              <a:t>环境介绍</a:t>
            </a:r>
            <a:endParaRPr lang="zh-CN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准备</a:t>
            </a:r>
            <a:r>
              <a:rPr lang="en-US" altLang="zh-CN" dirty="0"/>
              <a:t>Linux</a:t>
            </a:r>
            <a:r>
              <a:rPr lang="zh-CN" altLang="en-US" dirty="0"/>
              <a:t>虚拟机</a:t>
            </a:r>
            <a:endParaRPr lang="zh-CN" altLang="en-US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虚拟机系统设置</a:t>
            </a:r>
            <a:endParaRPr lang="zh-CN" altLang="en-US" dirty="0"/>
          </a:p>
          <a:p>
            <a:pPr algn="l"/>
            <a:r>
              <a:rPr lang="zh-CN" altLang="en-US" dirty="0"/>
              <a:t>云平台入门</a:t>
            </a:r>
            <a:endParaRPr lang="zh-CN" altLang="en-US" dirty="0"/>
          </a:p>
          <a:p>
            <a:pPr algn="l"/>
            <a:r>
              <a:rPr lang="zh-CN" altLang="en-US" dirty="0"/>
              <a:t>阿里云购买云服务器</a:t>
            </a:r>
            <a:endParaRPr lang="zh-CN" altLang="en-US" dirty="0"/>
          </a:p>
          <a:p>
            <a:pPr algn="l"/>
            <a:r>
              <a:rPr lang="zh-CN" altLang="en-US" dirty="0"/>
              <a:t>阿里云虚拟机系统设置</a:t>
            </a:r>
            <a:endParaRPr lang="zh-CN" altLang="en-US" dirty="0"/>
          </a:p>
          <a:p>
            <a:pPr algn="l"/>
            <a:r>
              <a:rPr lang="en-US" altLang="zh-CN" dirty="0"/>
              <a:t>UCloud</a:t>
            </a:r>
            <a:r>
              <a:rPr lang="zh-CN" altLang="en-US" dirty="0"/>
              <a:t>云购买虚拟机</a:t>
            </a:r>
            <a:endParaRPr lang="zh-CN" altLang="en-US" dirty="0"/>
          </a:p>
          <a:p>
            <a:pPr algn="l"/>
            <a:r>
              <a:rPr lang="en-US" altLang="zh-CN" dirty="0"/>
              <a:t>UCloud</a:t>
            </a:r>
            <a:r>
              <a:rPr lang="zh-CN" altLang="en-US" dirty="0"/>
              <a:t>虚拟机系统设置</a:t>
            </a:r>
            <a:endParaRPr lang="zh-CN" altLang="en-US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21" y="1989101"/>
            <a:ext cx="410210" cy="41021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8328025" y="1412875"/>
            <a:ext cx="4496435" cy="1602740"/>
            <a:chOff x="13115" y="2225"/>
            <a:chExt cx="7081" cy="2524"/>
          </a:xfrm>
        </p:grpSpPr>
        <p:sp>
          <p:nvSpPr>
            <p:cNvPr id="4" name="左大括号 3"/>
            <p:cNvSpPr/>
            <p:nvPr/>
          </p:nvSpPr>
          <p:spPr>
            <a:xfrm>
              <a:off x="13115" y="2452"/>
              <a:ext cx="680" cy="205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796" y="2225"/>
              <a:ext cx="640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主机名、</a:t>
              </a:r>
              <a:r>
                <a:rPr lang="en-US" altLang="zh-CN" sz="140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IP</a:t>
              </a:r>
              <a:r>
                <a:rPr lang="zh-CN" altLang="en-US" sz="140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lang="en-US" altLang="zh-CN" sz="140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SSH</a:t>
              </a:r>
              <a:r>
                <a:rPr lang="zh-CN" altLang="en-US" sz="140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免密登录</a:t>
              </a:r>
              <a:endPara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796" y="3246"/>
              <a:ext cx="640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+mn-ea"/>
                </a:rPr>
                <a:t>JDK</a:t>
              </a: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+mn-ea"/>
                </a:rPr>
                <a:t>环境部署</a:t>
              </a:r>
              <a:endPara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796" y="4266"/>
              <a:ext cx="640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防火墙、</a:t>
              </a:r>
              <a:r>
                <a: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SELinux</a:t>
              </a: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、时间同步</a:t>
              </a:r>
              <a:endPara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1462405"/>
            <a:ext cx="6298565" cy="2620010"/>
          </a:xfrm>
        </p:spPr>
        <p:txBody>
          <a:bodyPr/>
          <a:lstStyle/>
          <a:p>
            <a:pPr marL="342900" indent="-342900"/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对三台虚拟机完成主机名、固定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IP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、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SSH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免密登陆等系统设置</a:t>
            </a:r>
            <a:endParaRPr lang="zh-CN" altLang="en-US" sz="16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配置固定</a:t>
            </a:r>
            <a:r>
              <a:rPr lang="en-US" altLang="zh-CN"/>
              <a:t>IP</a:t>
            </a:r>
            <a:r>
              <a:t>地址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开启node1，修改主机名为node1，并修改固定ip为：192.168.88.131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同样的操作启动node2和node3,</a:t>
            </a:r>
            <a:endParaRPr lang="zh-CN" altLang="en-US"/>
          </a:p>
          <a:p>
            <a:r>
              <a:rPr lang="zh-CN" altLang="en-US"/>
              <a:t>修改node2主机名为node2，设置ip为192.168.88.132</a:t>
            </a:r>
            <a:endParaRPr lang="zh-CN" altLang="en-US"/>
          </a:p>
          <a:p>
            <a:r>
              <a:rPr lang="zh-CN" altLang="en-US"/>
              <a:t>修改node2主机名为node3，设置ip为192.168.88.133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575" y="2190750"/>
            <a:ext cx="4552950" cy="2895600"/>
          </a:xfrm>
          <a:prstGeom prst="rect">
            <a:avLst/>
          </a:prstGeom>
        </p:spPr>
      </p:pic>
      <p:pic>
        <p:nvPicPr>
          <p:cNvPr id="5" name="图片 4" descr="播仔素材库【1】0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005" y="4509135"/>
            <a:ext cx="2147570" cy="21475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配置主机名映射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在Windows系统中修改hosts文件，填入如下内容：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在3台Linux的/etc/hosts文件中，填入如下内容（3台都要添加）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595" y="2420620"/>
            <a:ext cx="2276475" cy="733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95" y="4149090"/>
            <a:ext cx="2219325" cy="752475"/>
          </a:xfrm>
          <a:prstGeom prst="rect">
            <a:avLst/>
          </a:prstGeom>
        </p:spPr>
      </p:pic>
      <p:pic>
        <p:nvPicPr>
          <p:cNvPr id="6" name="图片 5" descr="播仔素材库【1】01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055" y="4632960"/>
            <a:ext cx="2089150" cy="20891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配置SSH免密登录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后续安装的集群化软件，多数需要远程登录以及远程执行命令，我们可以简单起见，配置三台Linux服务器之间的免密码互相SSH登陆</a:t>
            </a:r>
            <a:endParaRPr lang="zh-CN" altLang="en-US"/>
          </a:p>
          <a:p>
            <a:r>
              <a:rPr lang="zh-CN" altLang="en-US"/>
              <a:t>1. 在每一台机器都执行：`ssh-keygen -t rsa -b 4096`，一路回车到底即可</a:t>
            </a:r>
            <a:endParaRPr lang="zh-CN" altLang="en-US"/>
          </a:p>
          <a:p>
            <a:r>
              <a:rPr lang="zh-CN" altLang="en-US"/>
              <a:t>2. 在每一台机器都执行：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3. 执行完毕后，node1、node2、node3之间将完成root用户之间的免密互通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225" y="3429000"/>
            <a:ext cx="2152650" cy="971550"/>
          </a:xfrm>
          <a:prstGeom prst="rect">
            <a:avLst/>
          </a:prstGeom>
        </p:spPr>
      </p:pic>
      <p:pic>
        <p:nvPicPr>
          <p:cNvPr id="5" name="图片 4" descr="播仔素材库【1】0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965" y="5185410"/>
            <a:ext cx="1408430" cy="14084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创建</a:t>
            </a:r>
            <a:r>
              <a:rPr lang="en-US" altLang="zh-CN"/>
              <a:t>hadoop</a:t>
            </a:r>
            <a:r>
              <a:t>用户并配置免密登录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后续大数据的软件，将不会以</a:t>
            </a:r>
            <a:r>
              <a:rPr lang="en-US" altLang="zh-CN"/>
              <a:t>root</a:t>
            </a:r>
            <a:r>
              <a:rPr lang="zh-CN" altLang="en-US"/>
              <a:t>用户启动（确保安全，养成良好的习惯）</a:t>
            </a:r>
            <a:endParaRPr lang="zh-CN" altLang="en-US"/>
          </a:p>
          <a:p>
            <a:r>
              <a:rPr lang="zh-CN" altLang="en-US"/>
              <a:t>我们为大数据的软件创建一个单独的用户</a:t>
            </a:r>
            <a:r>
              <a:rPr lang="en-US" altLang="zh-CN"/>
              <a:t>hadoop</a:t>
            </a:r>
            <a:r>
              <a:rPr lang="zh-CN" altLang="en-US"/>
              <a:t>，并为三台服务器同样配置</a:t>
            </a:r>
            <a:r>
              <a:rPr lang="en-US" altLang="zh-CN"/>
              <a:t>hadoop</a:t>
            </a:r>
            <a:r>
              <a:rPr lang="zh-CN" altLang="en-US"/>
              <a:t>用户的免密互通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在每一台机器执行：</a:t>
            </a:r>
            <a:r>
              <a:rPr lang="en-US" altLang="zh-CN"/>
              <a:t>useradd hadoop</a:t>
            </a:r>
            <a:r>
              <a:rPr lang="zh-CN" altLang="en-US"/>
              <a:t>，创建</a:t>
            </a:r>
            <a:r>
              <a:rPr lang="en-US" altLang="zh-CN"/>
              <a:t>hadoop</a:t>
            </a:r>
            <a:r>
              <a:rPr lang="zh-CN" altLang="en-US"/>
              <a:t>用户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在每一台机器执行：</a:t>
            </a:r>
            <a:r>
              <a:rPr lang="en-US" altLang="zh-CN"/>
              <a:t>passwd hadoop</a:t>
            </a:r>
            <a:r>
              <a:rPr lang="zh-CN" altLang="en-US"/>
              <a:t>，设置</a:t>
            </a:r>
            <a:r>
              <a:rPr lang="en-US" altLang="zh-CN"/>
              <a:t>hadoop</a:t>
            </a:r>
            <a:r>
              <a:rPr lang="zh-CN" altLang="en-US"/>
              <a:t>用户密码为</a:t>
            </a:r>
            <a:r>
              <a:rPr lang="en-US" altLang="zh-CN"/>
              <a:t>123456</a:t>
            </a:r>
            <a:endParaRPr lang="en-US" altLang="zh-CN"/>
          </a:p>
          <a:p>
            <a:r>
              <a:rPr lang="en-US" altLang="zh-CN"/>
              <a:t>3. </a:t>
            </a:r>
            <a:r>
              <a:rPr lang="zh-CN" altLang="en-US"/>
              <a:t>在每一台机器均切换到</a:t>
            </a:r>
            <a:r>
              <a:rPr lang="en-US" altLang="zh-CN"/>
              <a:t>hadoop</a:t>
            </a:r>
            <a:r>
              <a:rPr lang="zh-CN" altLang="en-US"/>
              <a:t>用户：</a:t>
            </a:r>
            <a:r>
              <a:rPr lang="en-US" altLang="zh-CN"/>
              <a:t>su - hadoop</a:t>
            </a:r>
            <a:r>
              <a:rPr lang="zh-CN" altLang="en-US"/>
              <a:t>，并执行</a:t>
            </a:r>
            <a:r>
              <a:rPr lang="en-US" altLang="zh-CN"/>
              <a:t> ssh-keygen -t rsa -b 4096</a:t>
            </a:r>
            <a:r>
              <a:rPr lang="zh-CN" altLang="en-US"/>
              <a:t>，创建</a:t>
            </a:r>
            <a:r>
              <a:rPr lang="en-US" altLang="zh-CN"/>
              <a:t>ssh</a:t>
            </a:r>
            <a:r>
              <a:rPr lang="zh-CN" altLang="en-US"/>
              <a:t>密钥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在每一台机器均执行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1225" y="4580890"/>
            <a:ext cx="2152650" cy="971550"/>
          </a:xfrm>
          <a:prstGeom prst="rect">
            <a:avLst/>
          </a:prstGeom>
        </p:spPr>
      </p:pic>
      <p:pic>
        <p:nvPicPr>
          <p:cNvPr id="5" name="图片 4" descr="播仔素材库【1】02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540" y="5085080"/>
            <a:ext cx="1590675" cy="15906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dirty="0"/>
              <a:t>环境介绍</a:t>
            </a:r>
            <a:endParaRPr lang="zh-CN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准备</a:t>
            </a:r>
            <a:r>
              <a:rPr lang="en-US" altLang="zh-CN" dirty="0"/>
              <a:t>Linux</a:t>
            </a:r>
            <a:r>
              <a:rPr lang="zh-CN" altLang="en-US" dirty="0"/>
              <a:t>虚拟机</a:t>
            </a:r>
            <a:endParaRPr lang="zh-CN" altLang="en-US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虚拟机系统设置</a:t>
            </a:r>
            <a:endParaRPr lang="zh-CN" altLang="en-US" dirty="0"/>
          </a:p>
          <a:p>
            <a:pPr algn="l"/>
            <a:r>
              <a:rPr lang="zh-CN" altLang="en-US" dirty="0"/>
              <a:t>云平台入门</a:t>
            </a:r>
            <a:endParaRPr lang="zh-CN" altLang="en-US" dirty="0"/>
          </a:p>
          <a:p>
            <a:pPr algn="l"/>
            <a:r>
              <a:rPr lang="zh-CN" altLang="en-US" dirty="0"/>
              <a:t>阿里云购买云服务器</a:t>
            </a:r>
            <a:endParaRPr lang="zh-CN" altLang="en-US" dirty="0"/>
          </a:p>
          <a:p>
            <a:pPr algn="l"/>
            <a:r>
              <a:rPr lang="zh-CN" altLang="en-US" dirty="0"/>
              <a:t>阿里云虚拟机系统设置</a:t>
            </a:r>
            <a:endParaRPr lang="zh-CN" altLang="en-US" dirty="0"/>
          </a:p>
          <a:p>
            <a:pPr algn="l"/>
            <a:r>
              <a:rPr lang="en-US" altLang="zh-CN" dirty="0"/>
              <a:t>UCloud</a:t>
            </a:r>
            <a:r>
              <a:rPr lang="zh-CN" altLang="en-US" dirty="0"/>
              <a:t>云购买虚拟机</a:t>
            </a:r>
            <a:endParaRPr lang="zh-CN" altLang="en-US" dirty="0"/>
          </a:p>
          <a:p>
            <a:pPr algn="l"/>
            <a:r>
              <a:rPr lang="en-US" altLang="zh-CN" dirty="0"/>
              <a:t>UCloud</a:t>
            </a:r>
            <a:r>
              <a:rPr lang="zh-CN" altLang="en-US" dirty="0"/>
              <a:t>虚拟机系统设置</a:t>
            </a:r>
            <a:endParaRPr lang="zh-CN" altLang="en-US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21" y="1989101"/>
            <a:ext cx="410210" cy="41021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8328025" y="1412875"/>
            <a:ext cx="4496435" cy="1602740"/>
            <a:chOff x="13115" y="2225"/>
            <a:chExt cx="7081" cy="2524"/>
          </a:xfrm>
        </p:grpSpPr>
        <p:sp>
          <p:nvSpPr>
            <p:cNvPr id="4" name="左大括号 3"/>
            <p:cNvSpPr/>
            <p:nvPr/>
          </p:nvSpPr>
          <p:spPr>
            <a:xfrm>
              <a:off x="13115" y="2452"/>
              <a:ext cx="680" cy="205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796" y="2225"/>
              <a:ext cx="640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主机名、</a:t>
              </a:r>
              <a:r>
                <a: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IP</a:t>
              </a: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SSH</a:t>
              </a: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免密登录</a:t>
              </a:r>
              <a:endPara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796" y="3246"/>
              <a:ext cx="640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40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JDK</a:t>
              </a:r>
              <a:r>
                <a:rPr lang="zh-CN" altLang="en-US" sz="140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环境部署</a:t>
              </a:r>
              <a:endPara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796" y="4266"/>
              <a:ext cx="640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防火墙、</a:t>
              </a:r>
              <a:r>
                <a: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SELinux</a:t>
              </a: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、时间同步</a:t>
              </a:r>
              <a:endPara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1462405"/>
            <a:ext cx="6298565" cy="2620010"/>
          </a:xfrm>
        </p:spPr>
        <p:txBody>
          <a:bodyPr/>
          <a:lstStyle/>
          <a:p>
            <a:pPr marL="342900" indent="-342900"/>
            <a:r>
              <a:rPr lang="zh-CN" sz="1600" dirty="0">
                <a:solidFill>
                  <a:srgbClr val="FF0000"/>
                </a:solidFill>
                <a:sym typeface="+mn-ea"/>
              </a:rPr>
              <a:t>对三台虚拟机完成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JDK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环境的部署</a:t>
            </a:r>
            <a:endParaRPr lang="zh-CN" altLang="en-US" sz="16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什么是</a:t>
            </a:r>
            <a:r>
              <a:rPr lang="en-US" altLang="zh-CN"/>
              <a:t>JDK</a:t>
            </a:r>
            <a:r>
              <a:t>为什么需要部署它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JDK</a:t>
            </a:r>
            <a:r>
              <a:rPr lang="zh-CN" altLang="en-US"/>
              <a:t>：</a:t>
            </a:r>
            <a:r>
              <a:rPr lang="en-US" altLang="zh-CN"/>
              <a:t>Java Development Kit</a:t>
            </a:r>
            <a:r>
              <a:rPr lang="zh-CN" altLang="en-US"/>
              <a:t>，是用于</a:t>
            </a:r>
            <a:r>
              <a:rPr lang="en-US" altLang="zh-CN"/>
              <a:t>Java</a:t>
            </a:r>
            <a:r>
              <a:rPr lang="zh-CN" altLang="en-US"/>
              <a:t>语言开发的环境。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                             </a:t>
            </a:r>
            <a:r>
              <a:rPr lang="zh-CN" altLang="en-US"/>
              <a:t>大数据的很多软件的运行都需要有</a:t>
            </a:r>
            <a:r>
              <a:rPr lang="en-US" altLang="zh-CN"/>
              <a:t>Java</a:t>
            </a:r>
            <a:r>
              <a:rPr lang="zh-CN" altLang="en-US"/>
              <a:t>运行环境的支持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                           </a:t>
            </a:r>
            <a:r>
              <a:rPr lang="zh-CN" altLang="en-US"/>
              <a:t>所以我们在三台服务器上，预先都部署好</a:t>
            </a:r>
            <a:r>
              <a:rPr lang="en-US" altLang="zh-CN"/>
              <a:t>JDK</a:t>
            </a:r>
            <a:r>
              <a:rPr lang="zh-CN" altLang="en-US"/>
              <a:t>环境。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部署</a:t>
            </a:r>
            <a:r>
              <a:rPr lang="en-US" altLang="zh-CN"/>
              <a:t>JDK</a:t>
            </a:r>
            <a:r>
              <a:rPr lang="zh-CN" altLang="en-US"/>
              <a:t>不需要懂得</a:t>
            </a:r>
            <a:r>
              <a:rPr lang="en-US" altLang="zh-CN"/>
              <a:t>Java</a:t>
            </a:r>
            <a:r>
              <a:rPr lang="zh-CN" altLang="en-US"/>
              <a:t>语言，只需要掌握</a:t>
            </a:r>
            <a:r>
              <a:rPr lang="en-US" altLang="zh-CN"/>
              <a:t>Linux</a:t>
            </a:r>
            <a:r>
              <a:rPr lang="zh-CN" altLang="en-US"/>
              <a:t>相关命令即可。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课程中使用</a:t>
            </a:r>
            <a:r>
              <a:rPr lang="en-US" altLang="zh-CN"/>
              <a:t>JDK1.8</a:t>
            </a:r>
            <a:r>
              <a:rPr lang="zh-CN" altLang="en-US"/>
              <a:t>版本</a:t>
            </a:r>
            <a:endParaRPr lang="zh-CN" altLang="en-US"/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26395" y="5013325"/>
            <a:ext cx="1889760" cy="1889760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rcRect l="30070" t="15175" r="29710" b="16368"/>
          <a:stretch>
            <a:fillRect/>
          </a:stretch>
        </p:blipFill>
        <p:spPr>
          <a:xfrm>
            <a:off x="710565" y="2060575"/>
            <a:ext cx="1711960" cy="16611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dirty="0">
                <a:solidFill>
                  <a:srgbClr val="FF0000"/>
                </a:solidFill>
              </a:rPr>
              <a:t>环境介绍</a:t>
            </a:r>
            <a:endParaRPr lang="zh-CN" dirty="0">
              <a:solidFill>
                <a:srgbClr val="FF0000"/>
              </a:solidFill>
            </a:endParaRPr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准备</a:t>
            </a:r>
            <a:r>
              <a:rPr lang="en-US" altLang="zh-CN" dirty="0"/>
              <a:t>Linux</a:t>
            </a:r>
            <a:r>
              <a:rPr lang="zh-CN" altLang="en-US" dirty="0"/>
              <a:t>虚拟机</a:t>
            </a:r>
            <a:endParaRPr lang="zh-CN" altLang="en-US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虚拟机系统设置</a:t>
            </a:r>
            <a:endParaRPr lang="zh-CN" altLang="en-US" dirty="0"/>
          </a:p>
          <a:p>
            <a:pPr algn="l"/>
            <a:r>
              <a:rPr lang="zh-CN" altLang="en-US" dirty="0"/>
              <a:t>云平台入门</a:t>
            </a:r>
            <a:endParaRPr lang="zh-CN" altLang="en-US" dirty="0"/>
          </a:p>
          <a:p>
            <a:pPr algn="l"/>
            <a:r>
              <a:rPr lang="zh-CN" altLang="en-US" dirty="0"/>
              <a:t>阿里云购买云服务器</a:t>
            </a:r>
            <a:endParaRPr lang="zh-CN" altLang="en-US" dirty="0"/>
          </a:p>
          <a:p>
            <a:pPr algn="l"/>
            <a:r>
              <a:rPr lang="zh-CN" altLang="en-US" dirty="0"/>
              <a:t>阿里云虚拟机系统设置</a:t>
            </a:r>
            <a:endParaRPr lang="zh-CN" altLang="en-US" dirty="0"/>
          </a:p>
          <a:p>
            <a:pPr algn="l"/>
            <a:r>
              <a:rPr lang="en-US" altLang="zh-CN" dirty="0"/>
              <a:t>UCloud</a:t>
            </a:r>
            <a:r>
              <a:rPr lang="zh-CN" altLang="en-US" dirty="0"/>
              <a:t>云购买虚拟机</a:t>
            </a:r>
            <a:endParaRPr lang="zh-CN" altLang="en-US" dirty="0"/>
          </a:p>
          <a:p>
            <a:pPr algn="l"/>
            <a:r>
              <a:rPr lang="en-US" altLang="zh-CN" dirty="0"/>
              <a:t>UCloud</a:t>
            </a:r>
            <a:r>
              <a:rPr lang="zh-CN" altLang="en-US" dirty="0"/>
              <a:t>虚拟机系统设置</a:t>
            </a:r>
            <a:endParaRPr lang="zh-CN" altLang="en-US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21" y="798476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配置JDK环境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下载JDK软件：https://www.oracle.com/java/technologies/downloads</a:t>
            </a:r>
            <a:endParaRPr lang="zh-CN" altLang="en-US"/>
          </a:p>
          <a:p>
            <a:r>
              <a:rPr lang="zh-CN" altLang="en-US"/>
              <a:t>在页面下方找到：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2637155"/>
            <a:ext cx="4163060" cy="3418205"/>
          </a:xfrm>
          <a:prstGeom prst="rect">
            <a:avLst/>
          </a:prstGeom>
        </p:spPr>
      </p:pic>
      <p:pic>
        <p:nvPicPr>
          <p:cNvPr id="5" name="图片 4" descr="播仔素材库【1】01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525" y="4686935"/>
            <a:ext cx="2009140" cy="20091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配置JDK环境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下载jdk-8u3</a:t>
            </a:r>
            <a:r>
              <a:rPr lang="en-US" altLang="zh-CN"/>
              <a:t>6</a:t>
            </a:r>
            <a:r>
              <a:rPr lang="zh-CN" altLang="en-US"/>
              <a:t>1-linux-x64.tar.gz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在弹出的页面中输入Oracle的账户密码即可下载（如无账户，请自行注册，注册是免费的）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495" y="2114550"/>
            <a:ext cx="6124575" cy="1562100"/>
          </a:xfrm>
          <a:prstGeom prst="rect">
            <a:avLst/>
          </a:prstGeom>
        </p:spPr>
      </p:pic>
      <p:pic>
        <p:nvPicPr>
          <p:cNvPr id="5" name="图片 4" descr="播仔素材库【1】01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145" y="4744085"/>
            <a:ext cx="1849755" cy="18497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配置JDK环境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1. 创建文件夹，用来部署JDK，将JDK和Tomcat都安装部署到：/export/server 内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解压缩JDK安装文件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3. 配置JDK的软链接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4. 配置JAVA_HOME环境变量，以及将$JAVA_HOME/bin文件夹加入PATH环境变量中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0" y="2114550"/>
            <a:ext cx="2495550" cy="361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3140710"/>
            <a:ext cx="5324475" cy="304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4149090"/>
            <a:ext cx="5095875" cy="304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013325"/>
            <a:ext cx="3533775" cy="762000"/>
          </a:xfrm>
          <a:prstGeom prst="rect">
            <a:avLst/>
          </a:prstGeom>
        </p:spPr>
      </p:pic>
      <p:pic>
        <p:nvPicPr>
          <p:cNvPr id="8" name="图片 7" descr="播仔素材库【1】01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6870" y="4821555"/>
            <a:ext cx="1763395" cy="176339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配置JDK环境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5. 生效环境变量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6. 配置java执行程序的软链接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7. </a:t>
            </a:r>
            <a:r>
              <a:rPr lang="zh-CN" altLang="en-US"/>
              <a:t>执行验证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0125" y="2124075"/>
            <a:ext cx="2057400" cy="285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3140710"/>
            <a:ext cx="3696335" cy="771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4643120"/>
            <a:ext cx="1638300" cy="514350"/>
          </a:xfrm>
          <a:prstGeom prst="rect">
            <a:avLst/>
          </a:prstGeom>
        </p:spPr>
      </p:pic>
      <p:pic>
        <p:nvPicPr>
          <p:cNvPr id="7" name="图片 6" descr="播仔素材库【1】02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1965" y="5147310"/>
            <a:ext cx="1512570" cy="151257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dirty="0"/>
              <a:t>环境介绍</a:t>
            </a:r>
            <a:endParaRPr lang="zh-CN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准备</a:t>
            </a:r>
            <a:r>
              <a:rPr lang="en-US" altLang="zh-CN" dirty="0"/>
              <a:t>Linux</a:t>
            </a:r>
            <a:r>
              <a:rPr lang="zh-CN" altLang="en-US" dirty="0"/>
              <a:t>虚拟机</a:t>
            </a:r>
            <a:endParaRPr lang="zh-CN" altLang="en-US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虚拟机系统设置</a:t>
            </a:r>
            <a:endParaRPr lang="zh-CN" altLang="en-US" dirty="0"/>
          </a:p>
          <a:p>
            <a:pPr algn="l"/>
            <a:r>
              <a:rPr lang="zh-CN" altLang="en-US" dirty="0"/>
              <a:t>云平台入门</a:t>
            </a:r>
            <a:endParaRPr lang="zh-CN" altLang="en-US" dirty="0"/>
          </a:p>
          <a:p>
            <a:pPr algn="l"/>
            <a:r>
              <a:rPr lang="zh-CN" altLang="en-US" dirty="0"/>
              <a:t>阿里云购买云服务器</a:t>
            </a:r>
            <a:endParaRPr lang="zh-CN" altLang="en-US" dirty="0"/>
          </a:p>
          <a:p>
            <a:pPr algn="l"/>
            <a:r>
              <a:rPr lang="zh-CN" altLang="en-US" dirty="0"/>
              <a:t>阿里云虚拟机系统设置</a:t>
            </a:r>
            <a:endParaRPr lang="zh-CN" altLang="en-US" dirty="0"/>
          </a:p>
          <a:p>
            <a:pPr algn="l"/>
            <a:r>
              <a:rPr lang="en-US" altLang="zh-CN" dirty="0"/>
              <a:t>UCloud</a:t>
            </a:r>
            <a:r>
              <a:rPr lang="zh-CN" altLang="en-US" dirty="0"/>
              <a:t>云购买虚拟机</a:t>
            </a:r>
            <a:endParaRPr lang="zh-CN" altLang="en-US" dirty="0"/>
          </a:p>
          <a:p>
            <a:pPr algn="l"/>
            <a:r>
              <a:rPr lang="en-US" altLang="zh-CN" dirty="0"/>
              <a:t>UCloud</a:t>
            </a:r>
            <a:r>
              <a:rPr lang="zh-CN" altLang="en-US" dirty="0"/>
              <a:t>虚拟机系统设置</a:t>
            </a:r>
            <a:endParaRPr lang="zh-CN" altLang="en-US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21" y="1989101"/>
            <a:ext cx="410210" cy="41021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8328025" y="1412875"/>
            <a:ext cx="4496435" cy="1602740"/>
            <a:chOff x="13115" y="2225"/>
            <a:chExt cx="7081" cy="2524"/>
          </a:xfrm>
        </p:grpSpPr>
        <p:sp>
          <p:nvSpPr>
            <p:cNvPr id="4" name="左大括号 3"/>
            <p:cNvSpPr/>
            <p:nvPr/>
          </p:nvSpPr>
          <p:spPr>
            <a:xfrm>
              <a:off x="13115" y="2452"/>
              <a:ext cx="680" cy="205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796" y="2225"/>
              <a:ext cx="640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主机名、</a:t>
              </a:r>
              <a:r>
                <a: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IP</a:t>
              </a: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SSH</a:t>
              </a: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免密登录</a:t>
              </a:r>
              <a:endPara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796" y="3246"/>
              <a:ext cx="640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+mn-ea"/>
                </a:rPr>
                <a:t>JDK</a:t>
              </a: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+mn-ea"/>
                </a:rPr>
                <a:t>环境部署</a:t>
              </a:r>
              <a:endPara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796" y="4266"/>
              <a:ext cx="640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sz="140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防火墙、</a:t>
              </a:r>
              <a:r>
                <a:rPr lang="en-US" altLang="zh-CN" sz="140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SELinux</a:t>
              </a:r>
              <a:r>
                <a:rPr lang="zh-CN" altLang="en-US" sz="140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、时间同步</a:t>
              </a:r>
              <a:endPara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1462405"/>
            <a:ext cx="6298565" cy="2620010"/>
          </a:xfrm>
        </p:spPr>
        <p:txBody>
          <a:bodyPr/>
          <a:lstStyle/>
          <a:p>
            <a:pPr marL="342900" indent="-342900"/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对三台虚拟机完成</a:t>
            </a:r>
            <a:r>
              <a:rPr lang="zh-CN" sz="1600" dirty="0">
                <a:solidFill>
                  <a:srgbClr val="FF0000"/>
                </a:solidFill>
                <a:sym typeface="+mn-ea"/>
              </a:rPr>
              <a:t>防火墙、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SElinux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、时间同步等系统设置</a:t>
            </a:r>
            <a:endParaRPr lang="zh-CN" altLang="en-US" sz="16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关闭防火墙和SELinux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集群化软件之间需要通过端口互相通讯，为了避免出现网络不通的问题，我们可以简单的在集群内部关闭防火墙。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Linux有一个安全模块：SELinux，用以限制用户和程序的相关权限，来确保系统的安全稳定。</a:t>
            </a:r>
            <a:endParaRPr lang="zh-CN" altLang="en-US"/>
          </a:p>
          <a:p>
            <a:r>
              <a:rPr lang="zh-CN" altLang="en-US"/>
              <a:t>在当前，我们只需要关闭SELinux功能，避免导致后面的软件运行出现问题即可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0" y="2277110"/>
            <a:ext cx="2914650" cy="990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" y="4653280"/>
            <a:ext cx="6553200" cy="1733550"/>
          </a:xfrm>
          <a:prstGeom prst="rect">
            <a:avLst/>
          </a:prstGeom>
        </p:spPr>
      </p:pic>
      <p:pic>
        <p:nvPicPr>
          <p:cNvPr id="6" name="图片 5" descr="播仔素材库【1】02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5013325"/>
            <a:ext cx="1599565" cy="15995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修改时区并配置自动时间同步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>
                <a:solidFill>
                  <a:srgbClr val="FF0000"/>
                </a:solidFill>
              </a:rPr>
              <a:t>以下操作在三台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均执行</a:t>
            </a:r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安装</a:t>
            </a:r>
            <a:r>
              <a:rPr lang="en-US" altLang="zh-CN"/>
              <a:t>ntp</a:t>
            </a:r>
            <a:r>
              <a:rPr lang="zh-CN" altLang="en-US"/>
              <a:t>软件</a:t>
            </a:r>
            <a:endParaRPr lang="zh-CN" altLang="en-US"/>
          </a:p>
          <a:p>
            <a:r>
              <a:rPr lang="en-US" altLang="zh-CN">
                <a:solidFill>
                  <a:schemeClr val="accent1"/>
                </a:solidFill>
                <a:latin typeface="Source Code Pro" panose="020B0309030403020204" charset="0"/>
                <a:cs typeface="Source Code Pro" panose="020B0309030403020204" charset="0"/>
              </a:rPr>
              <a:t>yum install -y ntp</a:t>
            </a:r>
            <a:endParaRPr lang="en-US" altLang="zh-CN">
              <a:solidFill>
                <a:schemeClr val="accent1"/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r>
              <a:rPr lang="en-US" altLang="zh-CN"/>
              <a:t>2. </a:t>
            </a:r>
            <a:r>
              <a:rPr lang="zh-CN" altLang="en-US"/>
              <a:t>更新时区</a:t>
            </a:r>
            <a:endParaRPr lang="zh-CN" altLang="en-US"/>
          </a:p>
          <a:p>
            <a:pPr algn="l">
              <a:buClrTx/>
              <a:buSzTx/>
            </a:pPr>
            <a:r>
              <a:rPr lang="en-US" altLang="zh-CN">
                <a:solidFill>
                  <a:schemeClr val="accent1"/>
                </a:solidFill>
                <a:latin typeface="Source Code Pro" panose="020B0309030403020204" charset="0"/>
                <a:cs typeface="Source Code Pro" panose="020B0309030403020204" charset="0"/>
              </a:rPr>
              <a:t>rm -f /etc/localtime;sudo ln -s /usr/share/zoneinfo/Asia/Shanghai /etc/localtime</a:t>
            </a:r>
            <a:endParaRPr lang="en-US" altLang="zh-CN">
              <a:solidFill>
                <a:schemeClr val="accent1"/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r>
              <a:rPr lang="en-US" altLang="zh-CN"/>
              <a:t>3. </a:t>
            </a:r>
            <a:r>
              <a:rPr lang="zh-CN" altLang="en-US"/>
              <a:t>同步时间</a:t>
            </a:r>
            <a:endParaRPr lang="zh-CN" altLang="en-US"/>
          </a:p>
          <a:p>
            <a:pPr algn="l">
              <a:buClrTx/>
              <a:buSzTx/>
            </a:pPr>
            <a:r>
              <a:rPr lang="en-US" altLang="zh-CN">
                <a:solidFill>
                  <a:schemeClr val="accent1"/>
                </a:solidFill>
                <a:latin typeface="Source Code Pro" panose="020B0309030403020204" charset="0"/>
                <a:cs typeface="Source Code Pro" panose="020B0309030403020204" charset="0"/>
              </a:rPr>
              <a:t>ntpdate -u ntp.aliyun.com</a:t>
            </a:r>
            <a:endParaRPr lang="en-US" altLang="zh-CN">
              <a:solidFill>
                <a:schemeClr val="accent1"/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r>
              <a:rPr lang="en-US" altLang="zh-CN"/>
              <a:t>4. </a:t>
            </a:r>
            <a:r>
              <a:rPr lang="zh-CN" altLang="en-US"/>
              <a:t>开启</a:t>
            </a:r>
            <a:r>
              <a:rPr lang="en-US" altLang="zh-CN"/>
              <a:t>ntp</a:t>
            </a:r>
            <a:r>
              <a:rPr lang="zh-CN" altLang="en-US"/>
              <a:t>服务并设置开机自启</a:t>
            </a:r>
            <a:endParaRPr lang="zh-CN" altLang="en-US"/>
          </a:p>
          <a:p>
            <a:pPr algn="l">
              <a:buClrTx/>
              <a:buSzTx/>
            </a:pPr>
            <a:r>
              <a:rPr lang="en-US" altLang="zh-CN">
                <a:solidFill>
                  <a:schemeClr val="accent1"/>
                </a:solidFill>
                <a:latin typeface="Source Code Pro" panose="020B0309030403020204" charset="0"/>
                <a:cs typeface="Source Code Pro" panose="020B0309030403020204" charset="0"/>
              </a:rPr>
              <a:t>systemctl start ntpd</a:t>
            </a:r>
            <a:endParaRPr lang="en-US" altLang="zh-CN">
              <a:solidFill>
                <a:schemeClr val="accent1"/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pPr algn="l">
              <a:buClrTx/>
              <a:buSzTx/>
            </a:pPr>
            <a:r>
              <a:rPr lang="en-US" altLang="zh-CN">
                <a:solidFill>
                  <a:schemeClr val="accent1"/>
                </a:solidFill>
                <a:latin typeface="Source Code Pro" panose="020B0309030403020204" charset="0"/>
                <a:cs typeface="Source Code Pro" panose="020B0309030403020204" charset="0"/>
              </a:rPr>
              <a:t>systemctl enable ntpd</a:t>
            </a:r>
            <a:endParaRPr lang="en-US" altLang="zh-CN">
              <a:solidFill>
                <a:schemeClr val="accent1"/>
              </a:solidFill>
              <a:latin typeface="Source Code Pro" panose="020B0309030403020204" charset="0"/>
              <a:cs typeface="Source Code Pro" panose="020B0309030403020204" charset="0"/>
            </a:endParaRPr>
          </a:p>
        </p:txBody>
      </p:sp>
      <p:pic>
        <p:nvPicPr>
          <p:cNvPr id="4" name="图片 3" descr="播仔素材库【1】02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0970" y="4605655"/>
            <a:ext cx="2075180" cy="20751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设置快照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目前</a:t>
            </a:r>
            <a:r>
              <a:rPr lang="en-US" altLang="zh-CN"/>
              <a:t>Linux</a:t>
            </a:r>
            <a:r>
              <a:rPr lang="zh-CN" altLang="en-US"/>
              <a:t>虚拟机的状态基本准备就绪，可以对当前状态进行快照保存，以备后续恢复。</a:t>
            </a:r>
            <a:endParaRPr lang="zh-CN" altLang="en-US"/>
          </a:p>
          <a:p>
            <a:r>
              <a:rPr lang="zh-CN" altLang="en-US"/>
              <a:t>对三台虚拟机均执行拍摄快照。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2637155"/>
            <a:ext cx="3619500" cy="2343150"/>
          </a:xfrm>
          <a:prstGeom prst="rect">
            <a:avLst/>
          </a:prstGeom>
        </p:spPr>
      </p:pic>
      <p:pic>
        <p:nvPicPr>
          <p:cNvPr id="5" name="图片 4" descr="播仔素材库【1】02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875" y="4624705"/>
            <a:ext cx="2123440" cy="21234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经过一系列操作，我们完成了：</a:t>
            </a:r>
            <a:endParaRPr lang="zh-CN" altLang="en-US"/>
          </a:p>
          <a:p>
            <a:r>
              <a:rPr lang="zh-CN" altLang="en-US"/>
              <a:t>设置三台</a:t>
            </a:r>
            <a:r>
              <a:rPr lang="en-US" altLang="zh-CN"/>
              <a:t>Linux</a:t>
            </a:r>
            <a:r>
              <a:rPr lang="zh-CN" altLang="en-US"/>
              <a:t>虚拟机的主机名和固定</a:t>
            </a:r>
            <a:r>
              <a:rPr lang="en-US" altLang="zh-CN"/>
              <a:t>IP</a:t>
            </a:r>
            <a:endParaRPr lang="en-US" altLang="zh-CN"/>
          </a:p>
          <a:p>
            <a:r>
              <a:rPr lang="zh-CN" altLang="en-US"/>
              <a:t>在</a:t>
            </a:r>
            <a:r>
              <a:rPr lang="en-US" altLang="zh-CN"/>
              <a:t>Linux</a:t>
            </a:r>
            <a:r>
              <a:rPr lang="zh-CN" altLang="en-US"/>
              <a:t>系统以及本机系统中配置了主机名映射</a:t>
            </a:r>
            <a:endParaRPr lang="zh-CN" altLang="en-US"/>
          </a:p>
          <a:p>
            <a:r>
              <a:rPr lang="zh-CN" altLang="en-US"/>
              <a:t>配置了三台服务器之间</a:t>
            </a:r>
            <a:r>
              <a:rPr lang="en-US" altLang="zh-CN"/>
              <a:t>root</a:t>
            </a:r>
            <a:r>
              <a:rPr lang="zh-CN" altLang="en-US"/>
              <a:t>用户</a:t>
            </a:r>
            <a:r>
              <a:rPr lang="zh-CN" altLang="en-US">
                <a:sym typeface="+mn-ea"/>
              </a:rPr>
              <a:t>的</a:t>
            </a:r>
            <a:r>
              <a:rPr lang="en-US" altLang="zh-CN"/>
              <a:t>SSH</a:t>
            </a:r>
            <a:r>
              <a:rPr lang="zh-CN" altLang="en-US"/>
              <a:t>免密互通</a:t>
            </a:r>
            <a:endParaRPr lang="zh-CN" altLang="en-US"/>
          </a:p>
          <a:p>
            <a:r>
              <a:rPr lang="zh-CN" altLang="en-US"/>
              <a:t>安装配置完成了</a:t>
            </a:r>
            <a:r>
              <a:rPr lang="en-US" altLang="zh-CN"/>
              <a:t>JDK</a:t>
            </a:r>
            <a:r>
              <a:rPr lang="zh-CN" altLang="en-US"/>
              <a:t>环境</a:t>
            </a:r>
            <a:endParaRPr lang="zh-CN" altLang="en-US"/>
          </a:p>
          <a:p>
            <a:r>
              <a:rPr lang="zh-CN" altLang="en-US"/>
              <a:t>关闭了防火墙和</a:t>
            </a:r>
            <a:r>
              <a:rPr lang="en-US" altLang="zh-CN"/>
              <a:t>SELinux</a:t>
            </a:r>
            <a:endParaRPr lang="en-US" altLang="zh-CN"/>
          </a:p>
          <a:p>
            <a:r>
              <a:rPr lang="zh-CN" altLang="en-US"/>
              <a:t>更新了时区和同步了时间</a:t>
            </a:r>
            <a:endParaRPr lang="zh-CN" altLang="en-US"/>
          </a:p>
          <a:p>
            <a:r>
              <a:rPr lang="zh-CN" altLang="en-US"/>
              <a:t>拍摄快照保存状态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课程环境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98395" y="5373370"/>
            <a:ext cx="7395845" cy="740410"/>
          </a:xfrm>
        </p:spPr>
        <p:txBody>
          <a:bodyPr/>
          <a:p>
            <a:pPr algn="ctr"/>
            <a:r>
              <a:rPr lang="zh-CN" altLang="en-US"/>
              <a:t>学习大数据会使用到多台（课程使用</a:t>
            </a:r>
            <a:r>
              <a:rPr lang="en-US" altLang="zh-CN"/>
              <a:t>3</a:t>
            </a:r>
            <a:r>
              <a:rPr lang="zh-CN" altLang="en-US"/>
              <a:t>台）</a:t>
            </a:r>
            <a:r>
              <a:rPr lang="en-US" altLang="zh-CN" b="1"/>
              <a:t>Linux</a:t>
            </a:r>
            <a:r>
              <a:rPr lang="zh-CN" altLang="en-US" b="1"/>
              <a:t>服务器</a:t>
            </a:r>
            <a:endParaRPr lang="zh-CN" altLang="en-US"/>
          </a:p>
          <a:p>
            <a:pPr algn="ctr"/>
            <a:r>
              <a:rPr lang="zh-CN" altLang="en-US"/>
              <a:t>所以，我们需要准备多台</a:t>
            </a:r>
            <a:r>
              <a:rPr lang="en-US" altLang="zh-CN"/>
              <a:t>Linux</a:t>
            </a:r>
            <a:r>
              <a:rPr lang="zh-CN" altLang="en-US"/>
              <a:t>服务器环境</a:t>
            </a:r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383655" y="2061210"/>
            <a:ext cx="3578860" cy="3074670"/>
            <a:chOff x="10053" y="3246"/>
            <a:chExt cx="5636" cy="4842"/>
          </a:xfrm>
        </p:grpSpPr>
        <p:pic>
          <p:nvPicPr>
            <p:cNvPr id="4" name="图片 3" descr="服务器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0053" y="3246"/>
              <a:ext cx="1440" cy="1440"/>
            </a:xfrm>
            <a:prstGeom prst="rect">
              <a:avLst/>
            </a:prstGeom>
          </p:spPr>
        </p:pic>
        <p:pic>
          <p:nvPicPr>
            <p:cNvPr id="5" name="图片 4" descr="服务器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0053" y="4947"/>
              <a:ext cx="1440" cy="1440"/>
            </a:xfrm>
            <a:prstGeom prst="rect">
              <a:avLst/>
            </a:prstGeom>
          </p:spPr>
        </p:pic>
        <p:pic>
          <p:nvPicPr>
            <p:cNvPr id="6" name="图片 5" descr="服务器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0053" y="6648"/>
              <a:ext cx="1440" cy="1440"/>
            </a:xfrm>
            <a:prstGeom prst="rect">
              <a:avLst/>
            </a:prstGeom>
          </p:spPr>
        </p:pic>
        <p:pic>
          <p:nvPicPr>
            <p:cNvPr id="7" name="图片 6" descr="服务器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2095" y="3246"/>
              <a:ext cx="1440" cy="1440"/>
            </a:xfrm>
            <a:prstGeom prst="rect">
              <a:avLst/>
            </a:prstGeom>
          </p:spPr>
        </p:pic>
        <p:pic>
          <p:nvPicPr>
            <p:cNvPr id="8" name="图片 7" descr="服务器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2095" y="4947"/>
              <a:ext cx="1440" cy="1440"/>
            </a:xfrm>
            <a:prstGeom prst="rect">
              <a:avLst/>
            </a:prstGeom>
          </p:spPr>
        </p:pic>
        <p:pic>
          <p:nvPicPr>
            <p:cNvPr id="9" name="图片 8" descr="服务器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2095" y="6648"/>
              <a:ext cx="1440" cy="1440"/>
            </a:xfrm>
            <a:prstGeom prst="rect">
              <a:avLst/>
            </a:prstGeom>
          </p:spPr>
        </p:pic>
        <p:pic>
          <p:nvPicPr>
            <p:cNvPr id="10" name="图片 9" descr="服务器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4249" y="3246"/>
              <a:ext cx="1440" cy="1440"/>
            </a:xfrm>
            <a:prstGeom prst="rect">
              <a:avLst/>
            </a:prstGeom>
          </p:spPr>
        </p:pic>
        <p:pic>
          <p:nvPicPr>
            <p:cNvPr id="11" name="图片 10" descr="服务器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4249" y="4947"/>
              <a:ext cx="1440" cy="1440"/>
            </a:xfrm>
            <a:prstGeom prst="rect">
              <a:avLst/>
            </a:prstGeom>
          </p:spPr>
        </p:pic>
        <p:pic>
          <p:nvPicPr>
            <p:cNvPr id="12" name="图片 11" descr="服务器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4249" y="6648"/>
              <a:ext cx="1440" cy="1440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3616325" y="2421255"/>
            <a:ext cx="40640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>
                <a:solidFill>
                  <a:schemeClr val="tx1">
                    <a:lumMod val="75000"/>
                    <a:lumOff val="2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大</a:t>
            </a:r>
            <a:endParaRPr lang="zh-CN" altLang="en-US" sz="5400" b="1">
              <a:solidFill>
                <a:schemeClr val="tx1">
                  <a:lumMod val="75000"/>
                  <a:lumOff val="2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r>
              <a:rPr lang="zh-CN" altLang="en-US" sz="5400" b="1">
                <a:solidFill>
                  <a:schemeClr val="tx1">
                    <a:lumMod val="75000"/>
                    <a:lumOff val="2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数</a:t>
            </a:r>
            <a:endParaRPr lang="zh-CN" altLang="en-US" sz="5400" b="1">
              <a:solidFill>
                <a:schemeClr val="tx1">
                  <a:lumMod val="75000"/>
                  <a:lumOff val="2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r>
              <a:rPr lang="zh-CN" altLang="en-US" sz="5400" b="1">
                <a:solidFill>
                  <a:schemeClr val="tx1">
                    <a:lumMod val="75000"/>
                    <a:lumOff val="2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据</a:t>
            </a:r>
            <a:endParaRPr lang="zh-CN" altLang="en-US" sz="5400" b="1">
              <a:solidFill>
                <a:schemeClr val="tx1">
                  <a:lumMod val="75000"/>
                  <a:lumOff val="2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15" name="图片 14" descr="播仔素材库【1】01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2440" y="5156835"/>
            <a:ext cx="1441450" cy="144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dirty="0"/>
              <a:t>环境介绍</a:t>
            </a:r>
            <a:endParaRPr lang="zh-CN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准备</a:t>
            </a:r>
            <a:r>
              <a:rPr lang="en-US" altLang="zh-CN" dirty="0"/>
              <a:t>Linux</a:t>
            </a:r>
            <a:r>
              <a:rPr lang="zh-CN" altLang="en-US" dirty="0"/>
              <a:t>虚拟机</a:t>
            </a:r>
            <a:endParaRPr lang="zh-CN" altLang="en-US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虚拟机系统设置</a:t>
            </a:r>
            <a:endParaRPr lang="zh-CN" altLang="en-US" dirty="0"/>
          </a:p>
          <a:p>
            <a:pPr algn="l"/>
            <a:r>
              <a:rPr lang="zh-CN" altLang="en-US" dirty="0"/>
              <a:t>云平台入门</a:t>
            </a:r>
            <a:endParaRPr lang="zh-CN" altLang="en-US" dirty="0"/>
          </a:p>
          <a:p>
            <a:pPr algn="l"/>
            <a:r>
              <a:rPr lang="zh-CN" altLang="en-US" dirty="0"/>
              <a:t>阿里云购买云服务器</a:t>
            </a:r>
            <a:endParaRPr lang="zh-CN" altLang="en-US" dirty="0"/>
          </a:p>
          <a:p>
            <a:pPr algn="l"/>
            <a:r>
              <a:rPr lang="zh-CN" altLang="en-US" dirty="0"/>
              <a:t>阿里云服务器系统设置</a:t>
            </a:r>
            <a:endParaRPr lang="zh-CN" altLang="en-US" dirty="0"/>
          </a:p>
          <a:p>
            <a:pPr algn="l"/>
            <a:r>
              <a:rPr lang="en-US" altLang="zh-CN" dirty="0"/>
              <a:t>UCloud</a:t>
            </a:r>
            <a:r>
              <a:rPr lang="zh-CN" altLang="en-US" dirty="0"/>
              <a:t>云购买虚拟机</a:t>
            </a:r>
            <a:endParaRPr lang="zh-CN" altLang="en-US" dirty="0"/>
          </a:p>
          <a:p>
            <a:pPr algn="l"/>
            <a:r>
              <a:rPr lang="en-US" altLang="zh-CN" dirty="0"/>
              <a:t>UCloud</a:t>
            </a:r>
            <a:r>
              <a:rPr lang="zh-CN" altLang="en-US" dirty="0"/>
              <a:t>云</a:t>
            </a:r>
            <a:r>
              <a:rPr lang="zh-CN" altLang="en-US" dirty="0">
                <a:sym typeface="+mn-ea"/>
              </a:rPr>
              <a:t>服务器</a:t>
            </a:r>
            <a:r>
              <a:rPr lang="zh-CN" altLang="en-US" dirty="0"/>
              <a:t>系统设置</a:t>
            </a:r>
            <a:endParaRPr lang="zh-CN" altLang="en-US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21" y="2618386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1462405"/>
            <a:ext cx="6298565" cy="2620010"/>
          </a:xfrm>
        </p:spPr>
        <p:txBody>
          <a:bodyPr/>
          <a:lstStyle/>
          <a:p>
            <a:pPr marL="342900" indent="-342900"/>
            <a:r>
              <a:rPr lang="zh-CN" sz="1600" dirty="0">
                <a:solidFill>
                  <a:srgbClr val="FF0000"/>
                </a:solidFill>
                <a:sym typeface="+mn-ea"/>
              </a:rPr>
              <a:t>了解什么是云平台及常见的云平台服务商</a:t>
            </a:r>
            <a:endParaRPr lang="zh-CN" sz="1600" dirty="0">
              <a:solidFill>
                <a:srgbClr val="FF0000"/>
              </a:solidFill>
              <a:sym typeface="+mn-ea"/>
            </a:endParaRPr>
          </a:p>
          <a:p>
            <a:pPr marL="342900" indent="-342900"/>
            <a:r>
              <a:rPr lang="zh-CN" sz="1600" dirty="0">
                <a:solidFill>
                  <a:srgbClr val="FF0000"/>
                </a:solidFill>
                <a:sym typeface="+mn-ea"/>
              </a:rPr>
              <a:t>了解云平台的三种服务类型</a:t>
            </a:r>
            <a:endParaRPr lang="en-US" altLang="zh-CN" sz="16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什么是</a:t>
            </a:r>
            <a:r>
              <a:t>云平台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云平台也称云计算平台。云计算，顾名思义，就是将计算在云上运行。</a:t>
            </a:r>
            <a:endParaRPr lang="zh-CN" altLang="en-US"/>
          </a:p>
          <a:p>
            <a:r>
              <a:rPr lang="zh-CN" altLang="en-US"/>
              <a:t>那么在这里面的3个概念</a:t>
            </a:r>
            <a:endParaRPr lang="zh-CN" altLang="en-US"/>
          </a:p>
          <a:p>
            <a:r>
              <a:rPr lang="zh-CN" altLang="en-US"/>
              <a:t>● 云: 通俗的理解就是远程计算机, 并且是一组 一堆, 这些远程计算机协同工作构建出一个平台，对用户提供服务</a:t>
            </a:r>
            <a:endParaRPr lang="zh-CN" altLang="en-US"/>
          </a:p>
          <a:p>
            <a:r>
              <a:rPr lang="zh-CN" altLang="en-US"/>
              <a:t>● 计算：这是一个概念很大的名词，小了说可以认为是对业务数据进行计算分析的算力，不过通俗意义上，计算是指构建业务系统的各种需求</a:t>
            </a:r>
            <a:endParaRPr lang="zh-CN" altLang="en-US"/>
          </a:p>
          <a:p>
            <a:r>
              <a:rPr lang="zh-CN" altLang="en-US"/>
              <a:t>● 平台：将云（远程硬件资源）和计算（远程软件资源）组合在一起，就形成了一个平台，对用户提供各种各样的服务。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我们可以这样理解，云平台是:  </a:t>
            </a:r>
            <a:r>
              <a:rPr lang="zh-CN" altLang="en-US">
                <a:solidFill>
                  <a:srgbClr val="FF0000"/>
                </a:solidFill>
              </a:rPr>
              <a:t>一个云上的平台，聚合了一些软硬件</a:t>
            </a:r>
            <a:r>
              <a:rPr lang="zh-CN" altLang="en-US">
                <a:solidFill>
                  <a:srgbClr val="FF0000"/>
                </a:solidFill>
              </a:rPr>
              <a:t>资源，为用户提供各种各样的远程服务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 descr="播仔素材库【1】02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0525" y="4840605"/>
            <a:ext cx="1852930" cy="185293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什么是云平台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如何理解：一个云上的平台，聚合了一些软硬件资源，为用户提供各种各样的远程服务？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2328545"/>
            <a:ext cx="5057775" cy="381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68340" y="3717290"/>
            <a:ext cx="6355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平台方（云平台服务商）聚合资源（软硬件）对客户提供</a:t>
            </a:r>
            <a:r>
              <a:rPr lang="zh-CN" altLang="en-US"/>
              <a:t>服务</a:t>
            </a:r>
            <a:endParaRPr lang="zh-CN" altLang="en-US"/>
          </a:p>
          <a:p>
            <a:r>
              <a:rPr lang="zh-CN" altLang="en-US"/>
              <a:t>即客户付费购买云平台的</a:t>
            </a:r>
            <a:r>
              <a:rPr lang="zh-CN" altLang="en-US"/>
              <a:t>服务。</a:t>
            </a:r>
            <a:endParaRPr lang="en-US" altLang="zh-CN"/>
          </a:p>
        </p:txBody>
      </p:sp>
      <p:pic>
        <p:nvPicPr>
          <p:cNvPr id="5" name="图片 4" descr="播仔素材库【1】02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820" y="5075555"/>
            <a:ext cx="1581150" cy="158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什么是云平台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如何理解：一个云上的平台，聚合了一些软硬件资源，为用户提供各种各样的远程服务？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136515" y="2348865"/>
            <a:ext cx="5057775" cy="381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288520" y="3717290"/>
            <a:ext cx="6355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平台方（云平台服务商）聚合资源（软硬件）对客户提供</a:t>
            </a:r>
            <a:r>
              <a:rPr lang="zh-CN" altLang="en-US"/>
              <a:t>服务</a:t>
            </a:r>
            <a:endParaRPr lang="zh-CN" altLang="en-US"/>
          </a:p>
          <a:p>
            <a:r>
              <a:rPr lang="zh-CN" altLang="en-US"/>
              <a:t>即客户付费购买云平台的</a:t>
            </a:r>
            <a:r>
              <a:rPr lang="zh-CN" altLang="en-US"/>
              <a:t>服务。</a:t>
            </a:r>
            <a:endParaRPr lang="en-US" altLang="zh-CN"/>
          </a:p>
        </p:txBody>
      </p:sp>
      <p:pic>
        <p:nvPicPr>
          <p:cNvPr id="37" name="图片 36" descr="01 (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60" y="2924810"/>
            <a:ext cx="2317115" cy="2317115"/>
          </a:xfrm>
          <a:prstGeom prst="rect">
            <a:avLst/>
          </a:prstGeom>
        </p:spPr>
      </p:pic>
      <p:pic>
        <p:nvPicPr>
          <p:cNvPr id="40" name="图片 39" descr="01 (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735" y="2924810"/>
            <a:ext cx="2308225" cy="230822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3359785" y="2637155"/>
            <a:ext cx="1800225" cy="575945"/>
          </a:xfrm>
          <a:prstGeom prst="wedgeRoundRectCallout">
            <a:avLst>
              <a:gd name="adj1" fmla="val -48483"/>
              <a:gd name="adj2" fmla="val 891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我需要搞一台服务器</a:t>
            </a:r>
            <a:r>
              <a:rPr lang="zh-CN" altLang="en-US"/>
              <a:t>用</a:t>
            </a:r>
            <a:endParaRPr lang="zh-CN" altLang="en-US"/>
          </a:p>
        </p:txBody>
      </p:sp>
      <p:pic>
        <p:nvPicPr>
          <p:cNvPr id="6" name="图片 5" descr="播仔素材库【1】02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660" y="2924810"/>
            <a:ext cx="2182495" cy="2182495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3359785" y="3573145"/>
            <a:ext cx="1800225" cy="575945"/>
          </a:xfrm>
          <a:prstGeom prst="wedgeRoundRectCallout">
            <a:avLst>
              <a:gd name="adj1" fmla="val -48483"/>
              <a:gd name="adj2" fmla="val 891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买一个</a:t>
            </a:r>
            <a:r>
              <a:rPr lang="zh-CN" altLang="en-US"/>
              <a:t>太贵</a:t>
            </a:r>
            <a:endParaRPr lang="zh-CN" altLang="en-US"/>
          </a:p>
          <a:p>
            <a:pPr algn="ctr"/>
            <a:r>
              <a:rPr lang="zh-CN" altLang="en-US"/>
              <a:t>租云服务</a:t>
            </a:r>
            <a:r>
              <a:rPr lang="zh-CN" altLang="en-US"/>
              <a:t>吧</a:t>
            </a:r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3359785" y="2853055"/>
            <a:ext cx="2016125" cy="622935"/>
          </a:xfrm>
          <a:prstGeom prst="wedgeRoundRectCallout">
            <a:avLst>
              <a:gd name="adj1" fmla="val -56645"/>
              <a:gd name="adj2" fmla="val 68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小云，给我整台云服务</a:t>
            </a:r>
            <a:r>
              <a:rPr lang="zh-CN" altLang="en-US"/>
              <a:t>器</a:t>
            </a:r>
            <a:endParaRPr lang="zh-CN" altLang="en-US"/>
          </a:p>
        </p:txBody>
      </p:sp>
      <p:sp>
        <p:nvSpPr>
          <p:cNvPr id="10" name="圆角矩形标注 9"/>
          <p:cNvSpPr/>
          <p:nvPr/>
        </p:nvSpPr>
        <p:spPr>
          <a:xfrm>
            <a:off x="6096000" y="2852420"/>
            <a:ext cx="2204720" cy="575945"/>
          </a:xfrm>
          <a:prstGeom prst="wedgeRoundRectCallout">
            <a:avLst>
              <a:gd name="adj1" fmla="val 62905"/>
              <a:gd name="adj2" fmla="val 748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好的，什么</a:t>
            </a:r>
            <a:r>
              <a:rPr lang="zh-CN" altLang="en-US"/>
              <a:t>配置？</a:t>
            </a:r>
            <a:endParaRPr lang="zh-CN" altLang="en-US"/>
          </a:p>
          <a:p>
            <a:pPr algn="ctr"/>
            <a:r>
              <a:rPr lang="zh-CN" altLang="en-US"/>
              <a:t>包年</a:t>
            </a:r>
            <a:r>
              <a:rPr lang="zh-CN" altLang="en-US"/>
              <a:t>包月？</a:t>
            </a:r>
            <a:endParaRPr lang="zh-CN" altLang="en-US"/>
          </a:p>
        </p:txBody>
      </p:sp>
      <p:sp>
        <p:nvSpPr>
          <p:cNvPr id="11" name="圆角矩形标注 10"/>
          <p:cNvSpPr/>
          <p:nvPr/>
        </p:nvSpPr>
        <p:spPr>
          <a:xfrm>
            <a:off x="3359785" y="2853055"/>
            <a:ext cx="2016125" cy="622935"/>
          </a:xfrm>
          <a:prstGeom prst="wedgeRoundRectCallout">
            <a:avLst>
              <a:gd name="adj1" fmla="val -56645"/>
              <a:gd name="adj2" fmla="val 68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4G 200G</a:t>
            </a:r>
            <a:r>
              <a:rPr lang="zh-CN" altLang="en-US"/>
              <a:t>硬盘</a:t>
            </a:r>
            <a:endParaRPr lang="zh-CN" altLang="en-US"/>
          </a:p>
          <a:p>
            <a:pPr algn="ctr"/>
            <a:r>
              <a:rPr lang="en-US" altLang="zh-CN"/>
              <a:t>2M</a:t>
            </a:r>
            <a:r>
              <a:rPr lang="zh-CN" altLang="en-US"/>
              <a:t>带宽，包年</a:t>
            </a:r>
            <a:r>
              <a:rPr lang="zh-CN" altLang="en-US"/>
              <a:t>吧</a:t>
            </a:r>
            <a:endParaRPr lang="zh-CN" altLang="en-US"/>
          </a:p>
        </p:txBody>
      </p:sp>
      <p:sp>
        <p:nvSpPr>
          <p:cNvPr id="12" name="圆角矩形标注 11"/>
          <p:cNvSpPr/>
          <p:nvPr/>
        </p:nvSpPr>
        <p:spPr>
          <a:xfrm>
            <a:off x="6096000" y="2852420"/>
            <a:ext cx="2204720" cy="575945"/>
          </a:xfrm>
          <a:prstGeom prst="wedgeRoundRectCallout">
            <a:avLst>
              <a:gd name="adj1" fmla="val 62905"/>
              <a:gd name="adj2" fmla="val 748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好的，</a:t>
            </a:r>
            <a:r>
              <a:rPr lang="en-US" altLang="zh-CN"/>
              <a:t>700</a:t>
            </a:r>
            <a:r>
              <a:rPr lang="zh-CN" altLang="en-US"/>
              <a:t>元</a:t>
            </a:r>
            <a:r>
              <a:rPr lang="zh-CN" altLang="en-US"/>
              <a:t>一年</a:t>
            </a:r>
            <a:endParaRPr lang="zh-CN" altLang="en-US"/>
          </a:p>
          <a:p>
            <a:pPr algn="ctr"/>
            <a:r>
              <a:rPr lang="zh-CN" altLang="en-US"/>
              <a:t>请付费</a:t>
            </a:r>
            <a:endParaRPr lang="zh-CN" altLang="en-US"/>
          </a:p>
        </p:txBody>
      </p:sp>
      <p:sp>
        <p:nvSpPr>
          <p:cNvPr id="13" name="圆角矩形标注 12"/>
          <p:cNvSpPr/>
          <p:nvPr/>
        </p:nvSpPr>
        <p:spPr>
          <a:xfrm>
            <a:off x="3359785" y="2853055"/>
            <a:ext cx="2016125" cy="622935"/>
          </a:xfrm>
          <a:prstGeom prst="wedgeRoundRectCallout">
            <a:avLst>
              <a:gd name="adj1" fmla="val -56645"/>
              <a:gd name="adj2" fmla="val 68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微信已</a:t>
            </a:r>
            <a:r>
              <a:rPr lang="zh-CN" altLang="en-US"/>
              <a:t>付款</a:t>
            </a:r>
            <a:endParaRPr lang="zh-CN" altLang="en-US"/>
          </a:p>
          <a:p>
            <a:pPr algn="ctr"/>
            <a:r>
              <a:rPr lang="zh-CN" altLang="en-US"/>
              <a:t>发票抬头</a:t>
            </a:r>
            <a:r>
              <a:rPr lang="en-US" altLang="zh-CN"/>
              <a:t>:......</a:t>
            </a:r>
            <a:endParaRPr lang="en-US" altLang="zh-CN"/>
          </a:p>
        </p:txBody>
      </p:sp>
      <p:sp>
        <p:nvSpPr>
          <p:cNvPr id="15" name="圆角矩形标注 14"/>
          <p:cNvSpPr/>
          <p:nvPr/>
        </p:nvSpPr>
        <p:spPr>
          <a:xfrm>
            <a:off x="5469255" y="2852420"/>
            <a:ext cx="2831465" cy="706755"/>
          </a:xfrm>
          <a:prstGeom prst="wedgeRoundRectCallout">
            <a:avLst>
              <a:gd name="adj1" fmla="val 62905"/>
              <a:gd name="adj2" fmla="val 748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服务器已开通</a:t>
            </a:r>
            <a:endParaRPr lang="zh-CN" altLang="en-US" sz="1400"/>
          </a:p>
          <a:p>
            <a:pPr algn="ctr"/>
            <a:r>
              <a:rPr lang="zh-CN" altLang="en-US" sz="1400"/>
              <a:t>公网</a:t>
            </a:r>
            <a:r>
              <a:rPr lang="en-US" altLang="zh-CN" sz="1400"/>
              <a:t>IP:105.</a:t>
            </a:r>
            <a:r>
              <a:rPr lang="en-US" altLang="zh-CN" sz="1400"/>
              <a:t>xx.xx.xx</a:t>
            </a:r>
            <a:endParaRPr lang="en-US" altLang="zh-CN" sz="1400"/>
          </a:p>
          <a:p>
            <a:pPr algn="ctr"/>
            <a:r>
              <a:rPr lang="zh-CN" altLang="en-US" sz="1400"/>
              <a:t>账户</a:t>
            </a:r>
            <a:r>
              <a:rPr lang="en-US" altLang="zh-CN" sz="1400"/>
              <a:t>:root</a:t>
            </a:r>
            <a:r>
              <a:rPr lang="zh-CN" altLang="en-US" sz="1400"/>
              <a:t>，密码</a:t>
            </a:r>
            <a:r>
              <a:rPr lang="en-US" altLang="zh-CN" sz="1400"/>
              <a:t>:itheima</a:t>
            </a:r>
            <a:endParaRPr lang="en-US" altLang="zh-CN" sz="1400"/>
          </a:p>
        </p:txBody>
      </p:sp>
      <p:sp>
        <p:nvSpPr>
          <p:cNvPr id="16" name="文本框 15"/>
          <p:cNvSpPr txBox="1"/>
          <p:nvPr/>
        </p:nvSpPr>
        <p:spPr>
          <a:xfrm>
            <a:off x="8688070" y="515747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云</a:t>
            </a:r>
            <a:r>
              <a:rPr lang="zh-CN" altLang="en-US"/>
              <a:t>服务商</a:t>
            </a:r>
            <a:endParaRPr lang="zh-CN" altLang="en-US"/>
          </a:p>
        </p:txBody>
      </p:sp>
      <p:pic>
        <p:nvPicPr>
          <p:cNvPr id="14" name="图片 13" descr="播仔素材库【1】02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670" y="5107305"/>
            <a:ext cx="1524000" cy="15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5" grpId="0" bldLvl="0" animBg="1"/>
      <p:bldP spid="8" grpId="0" bldLvl="0" animBg="1"/>
      <p:bldP spid="5" grpId="1" animBg="1"/>
      <p:bldP spid="8" grpId="1" animBg="1"/>
      <p:bldP spid="9" grpId="0" bldLvl="0" animBg="1"/>
      <p:bldP spid="10" grpId="0" bldLvl="0" animBg="1"/>
      <p:bldP spid="9" grpId="1" bldLvl="0" animBg="1"/>
      <p:bldP spid="11" grpId="0" bldLvl="0" animBg="1"/>
      <p:bldP spid="10" grpId="1" bldLvl="0" animBg="1"/>
      <p:bldP spid="12" grpId="0" bldLvl="0" animBg="1"/>
      <p:bldP spid="13" grpId="0" bldLvl="0" animBg="1"/>
      <p:bldP spid="11" grpId="1" bldLvl="0" animBg="1"/>
      <p:bldP spid="15" grpId="0" bldLvl="0" animBg="1"/>
      <p:bldP spid="16" grpId="0"/>
      <p:bldP spid="12" grpId="1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什么是云平台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如何理解：一个云上的平台，聚合了一些软硬件资源，为用户提供各种各样的远程服务？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18460" y="5661025"/>
            <a:ext cx="6355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平台方（云平台服务商）聚合资源（软硬件）对客户提供</a:t>
            </a:r>
            <a:r>
              <a:rPr lang="zh-CN" altLang="en-US"/>
              <a:t>服务</a:t>
            </a:r>
            <a:endParaRPr lang="zh-CN" altLang="en-US"/>
          </a:p>
          <a:p>
            <a:r>
              <a:rPr lang="zh-CN" altLang="en-US"/>
              <a:t>即客户付费购买云平台的</a:t>
            </a:r>
            <a:r>
              <a:rPr lang="zh-CN" altLang="en-US"/>
              <a:t>服务。</a:t>
            </a:r>
            <a:endParaRPr lang="en-US" altLang="zh-CN"/>
          </a:p>
        </p:txBody>
      </p:sp>
      <p:pic>
        <p:nvPicPr>
          <p:cNvPr id="37" name="图片 36" descr="01 (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60" y="2924810"/>
            <a:ext cx="2317115" cy="2317115"/>
          </a:xfrm>
          <a:prstGeom prst="rect">
            <a:avLst/>
          </a:prstGeom>
        </p:spPr>
      </p:pic>
      <p:pic>
        <p:nvPicPr>
          <p:cNvPr id="40" name="图片 39" descr="01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735" y="2924810"/>
            <a:ext cx="2308225" cy="2308225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3359785" y="2852420"/>
            <a:ext cx="2016125" cy="622935"/>
          </a:xfrm>
          <a:prstGeom prst="wedgeRoundRectCallout">
            <a:avLst>
              <a:gd name="adj1" fmla="val -56645"/>
              <a:gd name="adj2" fmla="val 68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微信已</a:t>
            </a:r>
            <a:r>
              <a:rPr lang="zh-CN" altLang="en-US"/>
              <a:t>付款</a:t>
            </a:r>
            <a:endParaRPr lang="zh-CN" altLang="en-US"/>
          </a:p>
          <a:p>
            <a:pPr algn="ctr"/>
            <a:r>
              <a:rPr lang="zh-CN" altLang="en-US"/>
              <a:t>发票抬头</a:t>
            </a:r>
            <a:r>
              <a:rPr lang="en-US" altLang="zh-CN"/>
              <a:t>:......</a:t>
            </a:r>
            <a:endParaRPr lang="en-US" altLang="zh-CN"/>
          </a:p>
        </p:txBody>
      </p:sp>
      <p:sp>
        <p:nvSpPr>
          <p:cNvPr id="15" name="圆角矩形标注 14"/>
          <p:cNvSpPr/>
          <p:nvPr/>
        </p:nvSpPr>
        <p:spPr>
          <a:xfrm>
            <a:off x="5520055" y="2852420"/>
            <a:ext cx="2831465" cy="706755"/>
          </a:xfrm>
          <a:prstGeom prst="wedgeRoundRectCallout">
            <a:avLst>
              <a:gd name="adj1" fmla="val 62905"/>
              <a:gd name="adj2" fmla="val 748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服务器已开通</a:t>
            </a:r>
            <a:endParaRPr lang="zh-CN" altLang="en-US" sz="1400"/>
          </a:p>
          <a:p>
            <a:pPr algn="ctr"/>
            <a:r>
              <a:rPr lang="zh-CN" altLang="en-US" sz="1400"/>
              <a:t>公网</a:t>
            </a:r>
            <a:r>
              <a:rPr lang="en-US" altLang="zh-CN" sz="1400"/>
              <a:t>IP:105.</a:t>
            </a:r>
            <a:r>
              <a:rPr lang="en-US" altLang="zh-CN" sz="1400"/>
              <a:t>xx.xx.xx</a:t>
            </a:r>
            <a:endParaRPr lang="en-US" altLang="zh-CN" sz="1400"/>
          </a:p>
          <a:p>
            <a:pPr algn="ctr"/>
            <a:r>
              <a:rPr lang="zh-CN" altLang="en-US" sz="1400"/>
              <a:t>账户</a:t>
            </a:r>
            <a:r>
              <a:rPr lang="en-US" altLang="zh-CN" sz="1400"/>
              <a:t>:root</a:t>
            </a:r>
            <a:r>
              <a:rPr lang="zh-CN" altLang="en-US" sz="1400"/>
              <a:t>，密码</a:t>
            </a:r>
            <a:r>
              <a:rPr lang="en-US" altLang="zh-CN" sz="1400"/>
              <a:t>:itheima</a:t>
            </a:r>
            <a:endParaRPr lang="en-US" altLang="zh-CN" sz="1400"/>
          </a:p>
        </p:txBody>
      </p:sp>
      <p:sp>
        <p:nvSpPr>
          <p:cNvPr id="16" name="文本框 15"/>
          <p:cNvSpPr txBox="1"/>
          <p:nvPr/>
        </p:nvSpPr>
        <p:spPr>
          <a:xfrm>
            <a:off x="8688070" y="515747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云</a:t>
            </a:r>
            <a:r>
              <a:rPr lang="zh-CN" altLang="en-US"/>
              <a:t>服务商</a:t>
            </a:r>
            <a:endParaRPr lang="zh-CN" altLang="en-US"/>
          </a:p>
        </p:txBody>
      </p:sp>
      <p:pic>
        <p:nvPicPr>
          <p:cNvPr id="14" name="图片 13" descr="播仔素材库【1】02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94670" y="5107305"/>
            <a:ext cx="1524000" cy="15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什么是云平台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如何理解：一个云上的平台，聚合了一些软硬件资源，为用户提供各种各样的远程服务？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83840" y="7461250"/>
            <a:ext cx="6355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平台方（云平台服务商）聚合资源（软硬件）对客户提供</a:t>
            </a:r>
            <a:r>
              <a:rPr lang="zh-CN" altLang="en-US"/>
              <a:t>服务</a:t>
            </a:r>
            <a:endParaRPr lang="zh-CN" altLang="en-US"/>
          </a:p>
          <a:p>
            <a:r>
              <a:rPr lang="zh-CN" altLang="en-US"/>
              <a:t>即客户付费购买云平台的</a:t>
            </a:r>
            <a:r>
              <a:rPr lang="zh-CN" altLang="en-US"/>
              <a:t>服务。</a:t>
            </a:r>
            <a:endParaRPr lang="en-US" altLang="zh-CN"/>
          </a:p>
        </p:txBody>
      </p:sp>
      <p:pic>
        <p:nvPicPr>
          <p:cNvPr id="37" name="图片 36" descr="01 (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200525" y="2924810"/>
            <a:ext cx="2317115" cy="2317115"/>
          </a:xfrm>
          <a:prstGeom prst="rect">
            <a:avLst/>
          </a:prstGeom>
        </p:spPr>
      </p:pic>
      <p:pic>
        <p:nvPicPr>
          <p:cNvPr id="40" name="图片 39" descr="01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225" y="2997200"/>
            <a:ext cx="2308225" cy="2308225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-2184400" y="2852420"/>
            <a:ext cx="2016125" cy="622935"/>
          </a:xfrm>
          <a:prstGeom prst="wedgeRoundRectCallout">
            <a:avLst>
              <a:gd name="adj1" fmla="val -56645"/>
              <a:gd name="adj2" fmla="val 68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微信已</a:t>
            </a:r>
            <a:r>
              <a:rPr lang="zh-CN" altLang="en-US"/>
              <a:t>付款</a:t>
            </a:r>
            <a:endParaRPr lang="zh-CN" altLang="en-US"/>
          </a:p>
          <a:p>
            <a:pPr algn="ctr"/>
            <a:r>
              <a:rPr lang="zh-CN" altLang="en-US"/>
              <a:t>发票抬头</a:t>
            </a:r>
            <a:r>
              <a:rPr lang="en-US" altLang="zh-CN"/>
              <a:t>:......</a:t>
            </a:r>
            <a:endParaRPr lang="en-US" altLang="zh-CN"/>
          </a:p>
        </p:txBody>
      </p:sp>
      <p:sp>
        <p:nvSpPr>
          <p:cNvPr id="15" name="圆角矩形标注 14"/>
          <p:cNvSpPr/>
          <p:nvPr/>
        </p:nvSpPr>
        <p:spPr>
          <a:xfrm>
            <a:off x="12361545" y="2924810"/>
            <a:ext cx="2831465" cy="706755"/>
          </a:xfrm>
          <a:prstGeom prst="wedgeRoundRectCallout">
            <a:avLst>
              <a:gd name="adj1" fmla="val 62905"/>
              <a:gd name="adj2" fmla="val 748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服务器已开通</a:t>
            </a:r>
            <a:endParaRPr lang="zh-CN" altLang="en-US" sz="1400"/>
          </a:p>
          <a:p>
            <a:pPr algn="ctr"/>
            <a:r>
              <a:rPr lang="zh-CN" altLang="en-US" sz="1400"/>
              <a:t>公网</a:t>
            </a:r>
            <a:r>
              <a:rPr lang="en-US" altLang="zh-CN" sz="1400"/>
              <a:t>IP:105.</a:t>
            </a:r>
            <a:r>
              <a:rPr lang="en-US" altLang="zh-CN" sz="1400"/>
              <a:t>xx.xx.xx</a:t>
            </a:r>
            <a:endParaRPr lang="en-US" altLang="zh-CN" sz="1400"/>
          </a:p>
          <a:p>
            <a:pPr algn="ctr"/>
            <a:r>
              <a:rPr lang="zh-CN" altLang="en-US" sz="1400"/>
              <a:t>账户</a:t>
            </a:r>
            <a:r>
              <a:rPr lang="en-US" altLang="zh-CN" sz="1400"/>
              <a:t>:root</a:t>
            </a:r>
            <a:r>
              <a:rPr lang="zh-CN" altLang="en-US" sz="1400"/>
              <a:t>，密码</a:t>
            </a:r>
            <a:r>
              <a:rPr lang="en-US" altLang="zh-CN" sz="1400"/>
              <a:t>:itheima</a:t>
            </a:r>
            <a:endParaRPr lang="en-US" altLang="zh-CN" sz="1400"/>
          </a:p>
        </p:txBody>
      </p:sp>
      <p:sp>
        <p:nvSpPr>
          <p:cNvPr id="16" name="文本框 15"/>
          <p:cNvSpPr txBox="1"/>
          <p:nvPr/>
        </p:nvSpPr>
        <p:spPr>
          <a:xfrm>
            <a:off x="15529560" y="522986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云</a:t>
            </a:r>
            <a:r>
              <a:rPr lang="zh-CN" altLang="en-US"/>
              <a:t>服务商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05560" y="3631565"/>
            <a:ext cx="958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  <a:latin typeface="HanziPen SC Regular" panose="03000300000000000000" charset="-122"/>
                <a:ea typeface="HanziPen SC Regular" panose="03000300000000000000" charset="-122"/>
              </a:rPr>
              <a:t>云平台就是一个平台方，售卖各类软硬件服务，如服务器、网络、数据库等各类服务</a:t>
            </a:r>
            <a:endParaRPr lang="zh-CN" altLang="en-US" sz="2000">
              <a:solidFill>
                <a:srgbClr val="FF0000"/>
              </a:solidFill>
              <a:latin typeface="HanziPen SC Regular" panose="03000300000000000000" charset="-122"/>
              <a:ea typeface="HanziPen SC Regular" panose="03000300000000000000" charset="-122"/>
            </a:endParaRPr>
          </a:p>
        </p:txBody>
      </p:sp>
      <p:pic>
        <p:nvPicPr>
          <p:cNvPr id="14" name="图片 13" descr="播仔素材库【1】02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94670" y="5107305"/>
            <a:ext cx="1524000" cy="15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主流</a:t>
            </a:r>
            <a:r>
              <a:t>云平台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全球范围内提供云服务的厂商非常多，比较知名的</a:t>
            </a:r>
            <a:r>
              <a:rPr lang="zh-CN" altLang="en-US"/>
              <a:t>有：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2560320"/>
            <a:ext cx="2584450" cy="1736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20" y="2560320"/>
            <a:ext cx="2703195" cy="1692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925" y="2560320"/>
            <a:ext cx="2714625" cy="1732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0" y="4940935"/>
            <a:ext cx="3239135" cy="1374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875" y="5092065"/>
            <a:ext cx="2005330" cy="10718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090" y="5092065"/>
            <a:ext cx="1925320" cy="9626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315" y="5051425"/>
            <a:ext cx="2554605" cy="1043305"/>
          </a:xfrm>
          <a:prstGeom prst="rect">
            <a:avLst/>
          </a:prstGeom>
        </p:spPr>
      </p:pic>
      <p:pic>
        <p:nvPicPr>
          <p:cNvPr id="11" name="图片 10" descr="播仔素材库【1】02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4540" y="5445125"/>
            <a:ext cx="1120775" cy="11207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云平台提供的服务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云平台主要提供软硬件等服务，这些服务可以划分为三个</a:t>
            </a:r>
            <a:r>
              <a:rPr lang="zh-CN" altLang="en-US"/>
              <a:t>类别：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IaaS</a:t>
            </a:r>
            <a:r>
              <a:rPr lang="zh-CN" altLang="en-US"/>
              <a:t>服务（Infrastructure as a Service）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基础设施即</a:t>
            </a:r>
            <a:r>
              <a:rPr lang="zh-CN" altLang="en-US"/>
              <a:t>服务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PaaS</a:t>
            </a:r>
            <a:r>
              <a:rPr lang="zh-CN" altLang="en-US"/>
              <a:t>服务（Platform</a:t>
            </a:r>
            <a:r>
              <a:rPr lang="en-US" altLang="zh-CN"/>
              <a:t> </a:t>
            </a:r>
            <a:r>
              <a:rPr lang="zh-CN" altLang="en-US">
                <a:sym typeface="+mn-ea"/>
              </a:rPr>
              <a:t>as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a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Service</a:t>
            </a:r>
            <a:r>
              <a:rPr lang="zh-CN" altLang="en-US"/>
              <a:t>）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平台即</a:t>
            </a:r>
            <a:r>
              <a:rPr lang="zh-CN" altLang="en-US"/>
              <a:t>服务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SaaS</a:t>
            </a:r>
            <a:r>
              <a:rPr lang="zh-CN" altLang="en-US"/>
              <a:t>服务（Software</a:t>
            </a:r>
            <a:r>
              <a:rPr lang="en-US" altLang="zh-CN"/>
              <a:t> </a:t>
            </a:r>
            <a:r>
              <a:rPr lang="zh-CN" altLang="en-US"/>
              <a:t>as</a:t>
            </a:r>
            <a:r>
              <a:rPr lang="en-US" altLang="zh-CN"/>
              <a:t> </a:t>
            </a:r>
            <a:r>
              <a:rPr lang="zh-CN" altLang="en-US"/>
              <a:t>a</a:t>
            </a:r>
            <a:r>
              <a:rPr lang="en-US" altLang="zh-CN"/>
              <a:t> </a:t>
            </a:r>
            <a:r>
              <a:rPr lang="zh-CN" altLang="en-US"/>
              <a:t>Service）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软件即</a:t>
            </a:r>
            <a:r>
              <a:rPr lang="zh-CN" altLang="en-US"/>
              <a:t>服务</a:t>
            </a:r>
            <a:endParaRPr lang="zh-CN" altLang="en-US"/>
          </a:p>
        </p:txBody>
      </p:sp>
      <p:pic>
        <p:nvPicPr>
          <p:cNvPr id="4" name="图片 3" descr="播仔素材库【1】02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5300" y="5219700"/>
            <a:ext cx="1455420" cy="145542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IaaS </a:t>
            </a:r>
            <a:r>
              <a:t>基础设施即</a:t>
            </a:r>
            <a:r>
              <a:t>服务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IaaS</a:t>
            </a:r>
            <a:r>
              <a:rPr lang="zh-CN" altLang="en-US"/>
              <a:t>见名知意，即将</a:t>
            </a:r>
            <a:r>
              <a:rPr lang="en-US" altLang="zh-CN"/>
              <a:t>IT</a:t>
            </a:r>
            <a:r>
              <a:rPr lang="zh-CN" altLang="en-US"/>
              <a:t>基础设施作为</a:t>
            </a:r>
            <a:r>
              <a:rPr lang="zh-CN" altLang="en-US"/>
              <a:t>服务。</a:t>
            </a:r>
            <a:endParaRPr lang="zh-CN" altLang="en-US"/>
          </a:p>
          <a:p>
            <a:r>
              <a:rPr lang="en-US" altLang="zh-CN"/>
              <a:t>IT</a:t>
            </a:r>
            <a:r>
              <a:rPr lang="zh-CN" altLang="en-US"/>
              <a:t>基础设施</a:t>
            </a:r>
            <a:r>
              <a:rPr lang="zh-CN" altLang="en-US"/>
              <a:t>是指：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●</a:t>
            </a:r>
            <a:r>
              <a:rPr lang="en-US" altLang="zh-CN"/>
              <a:t> </a:t>
            </a:r>
            <a:r>
              <a:rPr lang="zh-CN" altLang="en-US"/>
              <a:t>公网</a:t>
            </a:r>
            <a:r>
              <a:rPr lang="en-US" altLang="zh-CN"/>
              <a:t>IP</a:t>
            </a:r>
            <a:r>
              <a:rPr lang="zh-CN" altLang="en-US"/>
              <a:t>、</a:t>
            </a:r>
            <a:r>
              <a:rPr lang="zh-CN" altLang="en-US"/>
              <a:t>带宽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●</a:t>
            </a:r>
            <a:r>
              <a:rPr lang="en-US" altLang="zh-CN">
                <a:sym typeface="+mn-ea"/>
              </a:rPr>
              <a:t> VPC</a:t>
            </a:r>
            <a:r>
              <a:rPr lang="zh-CN" altLang="en-US">
                <a:sym typeface="+mn-ea"/>
              </a:rPr>
              <a:t>（virtual private cloud）</a:t>
            </a:r>
            <a:r>
              <a:rPr lang="zh-CN" altLang="en-US">
                <a:sym typeface="+mn-ea"/>
              </a:rPr>
              <a:t>私有虚拟</a:t>
            </a:r>
            <a:r>
              <a:rPr lang="zh-CN" altLang="en-US">
                <a:sym typeface="+mn-ea"/>
              </a:rPr>
              <a:t>局域网</a:t>
            </a: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●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云服务器（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、内存、磁盘等计算、存储</a:t>
            </a:r>
            <a:r>
              <a:rPr lang="zh-CN" altLang="en-US">
                <a:sym typeface="+mn-ea"/>
              </a:rPr>
              <a:t>资源）</a:t>
            </a: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●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等等</a:t>
            </a: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简单来说就是构建一个实体服务器所需的：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、内存、磁盘、网络、公网</a:t>
            </a:r>
            <a:r>
              <a:rPr lang="en-US" altLang="zh-CN">
                <a:sym typeface="+mn-ea"/>
              </a:rPr>
              <a:t>IP</a:t>
            </a:r>
            <a:r>
              <a:rPr lang="zh-CN" altLang="en-US">
                <a:sym typeface="+mn-ea"/>
              </a:rPr>
              <a:t>、交换机等等一系列物理设备的云上</a:t>
            </a:r>
            <a:r>
              <a:rPr lang="zh-CN" altLang="en-US">
                <a:sym typeface="+mn-ea"/>
              </a:rPr>
              <a:t>化。</a:t>
            </a: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这些称之为</a:t>
            </a:r>
            <a:r>
              <a:rPr lang="en-US" altLang="zh-CN">
                <a:sym typeface="+mn-ea"/>
              </a:rPr>
              <a:t>IaaS</a:t>
            </a:r>
            <a:r>
              <a:rPr lang="zh-CN" altLang="en-US">
                <a:sym typeface="+mn-ea"/>
              </a:rPr>
              <a:t>服务，</a:t>
            </a:r>
            <a:r>
              <a:rPr lang="en-US" altLang="zh-CN">
                <a:sym typeface="+mn-ea"/>
              </a:rPr>
              <a:t>IT</a:t>
            </a:r>
            <a:r>
              <a:rPr lang="zh-CN" altLang="en-US">
                <a:sym typeface="+mn-ea"/>
              </a:rPr>
              <a:t>基础设施作为服务对外</a:t>
            </a:r>
            <a:r>
              <a:rPr lang="zh-CN" altLang="en-US">
                <a:sym typeface="+mn-ea"/>
              </a:rPr>
              <a:t>提供。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播仔素材库【1】02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4815" y="4940935"/>
            <a:ext cx="1649095" cy="16490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课程环境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课程使用双线环境方案：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27960" y="2880995"/>
            <a:ext cx="1767840" cy="1767840"/>
          </a:xfrm>
          <a:prstGeom prst="rect">
            <a:avLst/>
          </a:prstGeom>
        </p:spPr>
      </p:pic>
      <p:pic>
        <p:nvPicPr>
          <p:cNvPr id="5" name="图片 4" descr="云服务器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6835" y="2602230"/>
            <a:ext cx="2324735" cy="2324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552690" y="4580255"/>
            <a:ext cx="1038225" cy="295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776970" y="4580255"/>
            <a:ext cx="1466850" cy="2857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38070" y="5156835"/>
            <a:ext cx="2547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本地虚拟机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96835" y="5156835"/>
            <a:ext cx="2547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公有云环境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10" name="图片 9" descr="加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8800" y="3308350"/>
            <a:ext cx="914400" cy="914400"/>
          </a:xfrm>
          <a:prstGeom prst="rect">
            <a:avLst/>
          </a:prstGeom>
        </p:spPr>
      </p:pic>
      <p:pic>
        <p:nvPicPr>
          <p:cNvPr id="11" name="图片 10" descr="播仔素材库【1】017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04195" y="5229225"/>
            <a:ext cx="1337310" cy="133731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PaaS</a:t>
            </a:r>
            <a:r>
              <a:t>平台即</a:t>
            </a:r>
            <a:r>
              <a:t>服务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Platform as a Service : 平台即服务.是指将平台作为一种服务对外提供. </a:t>
            </a:r>
            <a:endParaRPr lang="zh-CN" altLang="en-US"/>
          </a:p>
          <a:p>
            <a:r>
              <a:rPr lang="zh-CN" altLang="en-US"/>
              <a:t>那么我们要学习的云平台，就是一种PaaS服务，其他还有如</a:t>
            </a:r>
            <a:endParaRPr lang="zh-CN" altLang="en-US"/>
          </a:p>
          <a:p>
            <a:r>
              <a:rPr lang="zh-CN" altLang="en-US"/>
              <a:t>● 腾讯地图开发平台 </a:t>
            </a:r>
            <a:endParaRPr lang="zh-CN" altLang="en-US"/>
          </a:p>
          <a:p>
            <a:r>
              <a:rPr lang="zh-CN" altLang="en-US"/>
              <a:t>● 小程序开发平台</a:t>
            </a:r>
            <a:endParaRPr lang="zh-CN" altLang="en-US"/>
          </a:p>
          <a:p>
            <a:r>
              <a:rPr lang="zh-CN" altLang="en-US"/>
              <a:t>● 云上消息中心</a:t>
            </a:r>
            <a:r>
              <a:rPr lang="zh-CN" altLang="en-US"/>
              <a:t>平台（Kafka等）</a:t>
            </a:r>
            <a:endParaRPr lang="zh-CN" altLang="en-US"/>
          </a:p>
          <a:p>
            <a:r>
              <a:rPr lang="zh-CN" altLang="en-US"/>
              <a:t>● 云上Hadoop大数据计算</a:t>
            </a:r>
            <a:r>
              <a:rPr lang="zh-CN" altLang="en-US"/>
              <a:t>平台</a:t>
            </a:r>
            <a:endParaRPr lang="zh-CN" altLang="en-US"/>
          </a:p>
          <a:p>
            <a:r>
              <a:rPr lang="zh-CN" altLang="en-US"/>
              <a:t>● 等</a:t>
            </a:r>
            <a:r>
              <a:rPr lang="zh-CN" altLang="en-US"/>
              <a:t>等</a:t>
            </a:r>
            <a:endParaRPr lang="zh-CN" altLang="en-US"/>
          </a:p>
        </p:txBody>
      </p:sp>
      <p:pic>
        <p:nvPicPr>
          <p:cNvPr id="4" name="图片 3" descr="播仔素材库【1】02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4660" y="4969510"/>
            <a:ext cx="1624965" cy="162496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SaaS</a:t>
            </a:r>
            <a:r>
              <a:t>软件即</a:t>
            </a:r>
            <a:r>
              <a:t>服务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Software as a Service: 软件即服务, 是指将软件作为一种服务对外提供.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>
                <a:sym typeface="+mn-ea"/>
              </a:rPr>
              <a:t>● 云上数据库服务</a:t>
            </a:r>
            <a:endParaRPr lang="zh-CN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ym typeface="+mn-ea"/>
              </a:rPr>
              <a:t>● 云上缓存服务</a:t>
            </a:r>
            <a:endParaRPr lang="zh-CN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ym typeface="+mn-ea"/>
              </a:rPr>
              <a:t>● 云网盘服务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● DNS服务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● 流量高防服务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● 域名托管服务</a:t>
            </a:r>
            <a:endParaRPr lang="zh-CN" altLang="en-US"/>
          </a:p>
          <a:p>
            <a:r>
              <a:rPr lang="zh-CN" altLang="en-US"/>
              <a:t>● 和一切其它非云平台提供的，如：ProcessON、DrawIO、CSDN博客、邮箱服务、135编辑器、在线Office等</a:t>
            </a:r>
            <a:endParaRPr lang="zh-CN" altLang="en-US"/>
          </a:p>
          <a:p>
            <a:r>
              <a:rPr lang="zh-CN" altLang="en-US"/>
              <a:t>SaaS就是现成可用的软件（可认为是解决方案）提供给你，你只需要有网络（浏览器或其它客户端）去连接使用即可（可能付费）。</a:t>
            </a:r>
            <a:endParaRPr lang="zh-CN" altLang="en-US"/>
          </a:p>
          <a:p>
            <a:r>
              <a:rPr lang="zh-CN" altLang="en-US"/>
              <a:t>无需关心维护、管理等。</a:t>
            </a:r>
            <a:endParaRPr lang="zh-CN" altLang="en-US"/>
          </a:p>
        </p:txBody>
      </p:sp>
      <p:pic>
        <p:nvPicPr>
          <p:cNvPr id="5" name="图片 4" descr="播仔素材库【1】01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32440" y="5373370"/>
            <a:ext cx="1483995" cy="148399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IaaS</a:t>
            </a:r>
            <a:r>
              <a:t>、</a:t>
            </a:r>
            <a:r>
              <a:rPr lang="en-US" altLang="zh-CN"/>
              <a:t>PaaS</a:t>
            </a:r>
            <a:r>
              <a:t>、</a:t>
            </a:r>
            <a:r>
              <a:rPr lang="en-US" altLang="zh-CN"/>
              <a:t>SaaS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云平台本是是一种</a:t>
            </a:r>
            <a:r>
              <a:rPr lang="en-US" altLang="zh-CN"/>
              <a:t>PaaS</a:t>
            </a:r>
            <a:r>
              <a:rPr lang="zh-CN" altLang="en-US"/>
              <a:t>服务</a:t>
            </a:r>
            <a:endParaRPr lang="zh-CN" altLang="en-US"/>
          </a:p>
          <a:p>
            <a:r>
              <a:rPr lang="zh-CN" altLang="en-US"/>
              <a:t>同时在云平台上，也提供</a:t>
            </a:r>
            <a:r>
              <a:rPr lang="en-US" altLang="zh-CN"/>
              <a:t>IaaS</a:t>
            </a:r>
            <a:r>
              <a:rPr lang="zh-CN" altLang="en-US"/>
              <a:t>、</a:t>
            </a:r>
            <a:r>
              <a:rPr lang="en-US" altLang="zh-CN"/>
              <a:t>PaaS</a:t>
            </a:r>
            <a:r>
              <a:rPr lang="zh-CN" altLang="en-US"/>
              <a:t>、</a:t>
            </a:r>
            <a:r>
              <a:rPr lang="en-US" altLang="zh-CN"/>
              <a:t>SaaS</a:t>
            </a:r>
            <a:r>
              <a:rPr lang="zh-CN" altLang="en-US"/>
              <a:t>三种类型的</a:t>
            </a:r>
            <a:r>
              <a:rPr lang="zh-CN" altLang="en-US"/>
              <a:t>服务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795780"/>
            <a:ext cx="5600700" cy="3267075"/>
          </a:xfrm>
          <a:prstGeom prst="rect">
            <a:avLst/>
          </a:prstGeom>
        </p:spPr>
      </p:pic>
      <p:pic>
        <p:nvPicPr>
          <p:cNvPr id="5" name="图片 4" descr="播仔素材库【1】01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440" y="5532120"/>
            <a:ext cx="1408430" cy="140843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</a:t>
            </a:r>
            <a:r>
              <a:rPr lang="zh-CN" altLang="en-US"/>
              <a:t>云平台？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云平台就是一个平台方，聚合了一些软硬件资源对外售卖。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用户可以付费从平台购买如服务器、网络、数据库、存储等各类服务。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主流云平台有</a:t>
            </a:r>
            <a:r>
              <a:rPr lang="zh-CN" altLang="en-US"/>
              <a:t>哪些？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国内知名的有：阿里云、腾讯云、</a:t>
            </a:r>
            <a:r>
              <a:rPr lang="en-US" altLang="zh-CN" sz="1400"/>
              <a:t>UCloud</a:t>
            </a:r>
            <a:r>
              <a:rPr lang="zh-CN" altLang="en-US" sz="1400"/>
              <a:t>等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国外知名的有：</a:t>
            </a:r>
            <a:r>
              <a:rPr lang="en-US" altLang="zh-CN" sz="1400"/>
              <a:t>AWS</a:t>
            </a:r>
            <a:r>
              <a:rPr lang="zh-CN" altLang="en-US" sz="1400"/>
              <a:t>、</a:t>
            </a:r>
            <a:r>
              <a:rPr lang="en-US" altLang="zh-CN" sz="1400"/>
              <a:t>Azure</a:t>
            </a:r>
            <a:r>
              <a:rPr lang="zh-CN" altLang="en-US" sz="1400"/>
              <a:t>、</a:t>
            </a:r>
            <a:r>
              <a:rPr lang="en-US" altLang="zh-CN" sz="1400"/>
              <a:t>GCP</a:t>
            </a:r>
            <a:r>
              <a:rPr lang="zh-CN" altLang="en-US" sz="1400"/>
              <a:t>等</a:t>
            </a:r>
            <a:endParaRPr lang="zh-CN" altLang="en-US" sz="1400"/>
          </a:p>
          <a:p>
            <a:pPr marL="0" algn="l">
              <a:buNone/>
            </a:pPr>
            <a:r>
              <a:rPr lang="zh-CN" altLang="en-US" sz="1800"/>
              <a:t>3. 云平台提供的三种服务是哪些？</a:t>
            </a:r>
            <a:endParaRPr lang="zh-CN" alt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IaaS</a:t>
            </a:r>
            <a:r>
              <a:rPr lang="zh-CN" altLang="en-US" sz="1400"/>
              <a:t>：</a:t>
            </a:r>
            <a:r>
              <a:rPr lang="en-US" altLang="zh-CN" sz="1400"/>
              <a:t>IT</a:t>
            </a:r>
            <a:r>
              <a:rPr lang="zh-CN" altLang="en-US" sz="1400"/>
              <a:t>基础设施作为服务对外</a:t>
            </a:r>
            <a:r>
              <a:rPr lang="zh-CN" altLang="en-US" sz="1400"/>
              <a:t>提供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PaaS</a:t>
            </a:r>
            <a:r>
              <a:rPr lang="zh-CN" altLang="en-US" sz="1400"/>
              <a:t>：平台作为服务对外</a:t>
            </a:r>
            <a:r>
              <a:rPr lang="zh-CN" altLang="en-US" sz="1400"/>
              <a:t>提供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SaaS</a:t>
            </a:r>
            <a:r>
              <a:rPr lang="zh-CN" altLang="en-US" sz="1400"/>
              <a:t>：软件作为服务对外</a:t>
            </a:r>
            <a:r>
              <a:rPr lang="zh-CN" altLang="en-US" sz="1400"/>
              <a:t>提供</a:t>
            </a:r>
            <a:endParaRPr lang="zh-CN" altLang="en-US" sz="1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dirty="0"/>
              <a:t>环境介绍</a:t>
            </a:r>
            <a:endParaRPr lang="zh-CN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准备</a:t>
            </a:r>
            <a:r>
              <a:rPr lang="en-US" altLang="zh-CN" dirty="0"/>
              <a:t>Linux</a:t>
            </a:r>
            <a:r>
              <a:rPr lang="zh-CN" altLang="en-US" dirty="0"/>
              <a:t>虚拟机</a:t>
            </a:r>
            <a:endParaRPr lang="zh-CN" altLang="en-US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虚拟机系统设置</a:t>
            </a:r>
            <a:endParaRPr lang="zh-CN" altLang="en-US" dirty="0"/>
          </a:p>
          <a:p>
            <a:pPr algn="l"/>
            <a:r>
              <a:rPr lang="zh-CN" altLang="en-US" dirty="0"/>
              <a:t>云平台入门</a:t>
            </a:r>
            <a:endParaRPr lang="zh-CN" altLang="en-US" dirty="0"/>
          </a:p>
          <a:p>
            <a:pPr algn="l"/>
            <a:r>
              <a:rPr lang="zh-CN" altLang="en-US" dirty="0"/>
              <a:t>阿里云购买云服务器</a:t>
            </a:r>
            <a:endParaRPr lang="zh-CN" altLang="en-US" dirty="0"/>
          </a:p>
          <a:p>
            <a:pPr algn="l"/>
            <a:r>
              <a:rPr lang="zh-CN" altLang="en-US" dirty="0"/>
              <a:t>阿里云</a:t>
            </a:r>
            <a:r>
              <a:rPr lang="zh-CN" altLang="en-US" dirty="0">
                <a:sym typeface="+mn-ea"/>
              </a:rPr>
              <a:t>服务器</a:t>
            </a:r>
            <a:r>
              <a:rPr lang="zh-CN" altLang="en-US" dirty="0"/>
              <a:t>系统设置</a:t>
            </a:r>
            <a:endParaRPr lang="zh-CN" altLang="en-US" dirty="0"/>
          </a:p>
          <a:p>
            <a:pPr algn="l"/>
            <a:r>
              <a:rPr lang="en-US" altLang="zh-CN" dirty="0"/>
              <a:t>UCloud</a:t>
            </a:r>
            <a:r>
              <a:rPr lang="zh-CN" altLang="en-US" dirty="0"/>
              <a:t>云购买虚拟机</a:t>
            </a:r>
            <a:endParaRPr lang="zh-CN" altLang="en-US" dirty="0"/>
          </a:p>
          <a:p>
            <a:pPr algn="l"/>
            <a:r>
              <a:rPr lang="en-US" altLang="zh-CN" dirty="0"/>
              <a:t>UCloud</a:t>
            </a:r>
            <a:r>
              <a:rPr lang="zh-CN" altLang="en-US" dirty="0"/>
              <a:t>云</a:t>
            </a:r>
            <a:r>
              <a:rPr lang="zh-CN" altLang="en-US" dirty="0">
                <a:sym typeface="+mn-ea"/>
              </a:rPr>
              <a:t>服务器</a:t>
            </a:r>
            <a:r>
              <a:rPr lang="zh-CN" altLang="en-US" dirty="0"/>
              <a:t>系统设置</a:t>
            </a:r>
            <a:endParaRPr lang="zh-CN" altLang="en-US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21" y="3213381"/>
            <a:ext cx="410210" cy="41021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8400415" y="2853055"/>
            <a:ext cx="2484755" cy="1099185"/>
            <a:chOff x="13229" y="4493"/>
            <a:chExt cx="3913" cy="1731"/>
          </a:xfrm>
        </p:grpSpPr>
        <p:sp>
          <p:nvSpPr>
            <p:cNvPr id="9" name="左大括号 8"/>
            <p:cNvSpPr/>
            <p:nvPr>
              <p:custDataLst>
                <p:tags r:id="rId2"/>
              </p:custDataLst>
            </p:nvPr>
          </p:nvSpPr>
          <p:spPr>
            <a:xfrm>
              <a:off x="13229" y="4769"/>
              <a:ext cx="567" cy="12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13909" y="4493"/>
              <a:ext cx="323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配置</a:t>
              </a:r>
              <a:r>
                <a:rPr lang="en-US" altLang="zh-CN" sz="140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VPC</a:t>
              </a:r>
              <a:r>
                <a:rPr lang="zh-CN" altLang="en-US" sz="140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和子网</a:t>
              </a:r>
              <a:endPara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13909" y="5741"/>
              <a:ext cx="323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创建云服务器ECS</a:t>
              </a:r>
              <a:endPara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13909" y="5159"/>
              <a:ext cx="323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创建安全组</a:t>
              </a:r>
              <a:endPara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1462405"/>
            <a:ext cx="6298565" cy="2620010"/>
          </a:xfrm>
        </p:spPr>
        <p:txBody>
          <a:bodyPr/>
          <a:lstStyle/>
          <a:p>
            <a:pPr marL="342900" indent="-342900"/>
            <a:r>
              <a:rPr lang="zh-CN" sz="1600" dirty="0">
                <a:solidFill>
                  <a:srgbClr val="FF0000"/>
                </a:solidFill>
                <a:sym typeface="+mn-ea"/>
              </a:rPr>
              <a:t>了解什么是VPC和子网</a:t>
            </a:r>
            <a:endParaRPr lang="zh-CN" sz="1600" dirty="0">
              <a:solidFill>
                <a:srgbClr val="FF0000"/>
              </a:solidFill>
              <a:sym typeface="+mn-ea"/>
            </a:endParaRPr>
          </a:p>
          <a:p>
            <a:pPr marL="342900" indent="-342900"/>
            <a:r>
              <a:rPr lang="zh-CN" sz="1600" dirty="0">
                <a:solidFill>
                  <a:srgbClr val="FF0000"/>
                </a:solidFill>
                <a:sym typeface="+mn-ea"/>
              </a:rPr>
              <a:t>完成在阿里云创建VPC和子网</a:t>
            </a:r>
            <a:endParaRPr lang="zh-CN" sz="16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前言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998595" y="3062605"/>
            <a:ext cx="7411085" cy="2813050"/>
          </a:xfrm>
        </p:spPr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简单体验云，只需要花费几十元钱即可把课程内容试一试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如果预算充足准备长期使用，或电脑不支持</a:t>
            </a:r>
            <a:r>
              <a:rPr lang="en-US" altLang="zh-CN"/>
              <a:t>X86</a:t>
            </a:r>
            <a:r>
              <a:rPr lang="zh-CN" altLang="en-US"/>
              <a:t>架构虚拟机（</a:t>
            </a:r>
            <a:r>
              <a:rPr lang="en-US" altLang="zh-CN"/>
              <a:t>M1</a:t>
            </a:r>
            <a:r>
              <a:rPr lang="zh-CN" altLang="en-US"/>
              <a:t>、</a:t>
            </a:r>
            <a:r>
              <a:rPr lang="en-US" altLang="zh-CN"/>
              <a:t>M2</a:t>
            </a:r>
            <a:r>
              <a:rPr lang="zh-CN" altLang="en-US"/>
              <a:t>芯片</a:t>
            </a:r>
            <a:r>
              <a:rPr lang="en-US" altLang="zh-CN"/>
              <a:t>Mac</a:t>
            </a:r>
            <a:r>
              <a:rPr lang="zh-CN" altLang="en-US"/>
              <a:t>）建议选择包年包月套餐，</a:t>
            </a:r>
            <a:r>
              <a:rPr lang="zh-CN" altLang="en-US">
                <a:solidFill>
                  <a:srgbClr val="FF0000"/>
                </a:solidFill>
              </a:rPr>
              <a:t>一个月使用时长大约在</a:t>
            </a:r>
            <a:r>
              <a:rPr lang="en-US" altLang="zh-CN">
                <a:solidFill>
                  <a:srgbClr val="FF0000"/>
                </a:solidFill>
              </a:rPr>
              <a:t>200</a:t>
            </a:r>
            <a:r>
              <a:rPr lang="zh-CN" altLang="en-US">
                <a:solidFill>
                  <a:srgbClr val="FF0000"/>
                </a:solidFill>
              </a:rPr>
              <a:t>元左右</a:t>
            </a:r>
            <a:r>
              <a:rPr lang="zh-CN" altLang="en-US"/>
              <a:t>（低配服务器，仅供参考），土豪随意</a:t>
            </a: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911225" y="2132965"/>
            <a:ext cx="2592070" cy="360045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云平台</a:t>
            </a:r>
            <a:endParaRPr lang="zh-CN" altLang="en-US" sz="28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28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需付费使用</a:t>
            </a:r>
            <a:endParaRPr lang="zh-CN" altLang="en-US" sz="28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28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不是免费的</a:t>
            </a:r>
            <a:endParaRPr lang="zh-CN" altLang="en-US" sz="280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5" name="图片 4" descr="播仔素材库【1】02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2680" y="4643755"/>
            <a:ext cx="2181860" cy="218186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注册阿里云</a:t>
            </a:r>
            <a:r>
              <a:t>账户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阿里云可以提供</a:t>
            </a:r>
            <a:r>
              <a:rPr lang="en-US" altLang="zh-CN"/>
              <a:t>IaaS</a:t>
            </a:r>
            <a:r>
              <a:rPr lang="zh-CN" altLang="en-US"/>
              <a:t>基础设施服务，所以我们可以很轻易的在阿里云上购买云服务区、网络的使用</a:t>
            </a:r>
            <a:r>
              <a:rPr lang="zh-CN" altLang="en-US"/>
              <a:t>权。</a:t>
            </a:r>
            <a:endParaRPr lang="zh-CN" altLang="en-US"/>
          </a:p>
          <a:p>
            <a:r>
              <a:rPr lang="zh-CN" altLang="en-US"/>
              <a:t>使用阿里云的服务，首先需要注册</a:t>
            </a:r>
            <a:r>
              <a:rPr lang="zh-CN" altLang="en-US"/>
              <a:t>账户</a:t>
            </a:r>
            <a:endParaRPr lang="zh-CN" altLang="en-US"/>
          </a:p>
          <a:p>
            <a:r>
              <a:rPr lang="zh-CN" altLang="en-US"/>
              <a:t>账户注册非常简单，在阿里云网站首页（</a:t>
            </a:r>
            <a:r>
              <a:rPr lang="en-US" altLang="zh-CN"/>
              <a:t>https://www.aliyun.com</a:t>
            </a:r>
            <a:r>
              <a:rPr lang="zh-CN" altLang="en-US"/>
              <a:t>）右上角点击立即</a:t>
            </a:r>
            <a:endParaRPr lang="zh-CN" altLang="en-US"/>
          </a:p>
          <a:p>
            <a:r>
              <a:rPr lang="zh-CN" altLang="en-US"/>
              <a:t>跟随网页提示自行注册</a:t>
            </a:r>
            <a:r>
              <a:rPr lang="zh-CN" altLang="en-US"/>
              <a:t>即可。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3644900"/>
            <a:ext cx="10125075" cy="2327910"/>
          </a:xfrm>
          <a:prstGeom prst="rect">
            <a:avLst/>
          </a:prstGeom>
        </p:spPr>
      </p:pic>
      <p:pic>
        <p:nvPicPr>
          <p:cNvPr id="6" name="图片 5" descr="播仔素材库【1】02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755" y="5055235"/>
            <a:ext cx="1614805" cy="161480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创建云上虚拟局域网（</a:t>
            </a:r>
            <a:r>
              <a:rPr lang="en-US" altLang="zh-CN">
                <a:sym typeface="+mn-ea"/>
              </a:rPr>
              <a:t>VPC</a:t>
            </a:r>
            <a:r>
              <a:rPr>
                <a:sym typeface="+mn-ea"/>
              </a:rPr>
              <a:t>）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完成账户注册后，即可在阿里云上购买相关的服务搭建大数据集群</a:t>
            </a:r>
            <a:r>
              <a:rPr lang="zh-CN" altLang="en-US"/>
              <a:t>了。</a:t>
            </a:r>
            <a:endParaRPr lang="zh-CN" altLang="en-US"/>
          </a:p>
          <a:p>
            <a:r>
              <a:rPr lang="zh-CN" altLang="en-US"/>
              <a:t>首先，我们需要为集群</a:t>
            </a:r>
            <a:r>
              <a:rPr lang="zh-CN" altLang="en-US">
                <a:solidFill>
                  <a:srgbClr val="FF0000"/>
                </a:solidFill>
              </a:rPr>
              <a:t>准备好在云上的网络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在云上，每个人都可以得到专属的云上私有局域网，称之为</a:t>
            </a:r>
            <a:r>
              <a:rPr lang="en-US" altLang="zh-CN"/>
              <a:t>VPC</a:t>
            </a:r>
            <a:r>
              <a:rPr lang="zh-CN" altLang="en-US"/>
              <a:t>（virtual private cloud）</a:t>
            </a:r>
            <a:endParaRPr lang="zh-CN" altLang="en-US"/>
          </a:p>
          <a:p>
            <a:r>
              <a:rPr lang="zh-CN" altLang="en-US"/>
              <a:t>它就相当于物理的路由器，可以提供一个子网，并允许我们将所需的资源（服务器、数据库等）放置在这个网络</a:t>
            </a:r>
            <a:r>
              <a:rPr lang="zh-CN" altLang="en-US"/>
              <a:t>内。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34970" y="3573145"/>
            <a:ext cx="6616065" cy="311340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2289155" y="2564765"/>
            <a:ext cx="3385820" cy="2206625"/>
            <a:chOff x="11414" y="4039"/>
            <a:chExt cx="5332" cy="3475"/>
          </a:xfrm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11414" y="4039"/>
              <a:ext cx="1423" cy="177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VPC</a:t>
              </a:r>
              <a:endParaRPr lang="en-US" altLang="zh-CN"/>
            </a:p>
          </p:txBody>
        </p:sp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>
              <a:off x="13002" y="4039"/>
              <a:ext cx="1661" cy="414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zh-CN" altLang="en-US" sz="160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私人网络</a:t>
              </a:r>
              <a:endPara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5"/>
              </p:custDataLst>
            </p:nvPr>
          </p:nvSpPr>
          <p:spPr>
            <a:xfrm>
              <a:off x="13002" y="4492"/>
              <a:ext cx="3745" cy="41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zh-CN" altLang="en-US" sz="160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中等规模（子网掩码</a:t>
              </a:r>
              <a:r>
                <a:rPr lang="en-US" altLang="zh-CN" sz="160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/16)</a:t>
              </a:r>
              <a:endPara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6"/>
              </p:custDataLst>
            </p:nvPr>
          </p:nvSpPr>
          <p:spPr>
            <a:xfrm>
              <a:off x="13002" y="4946"/>
              <a:ext cx="2481" cy="41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zh-CN" altLang="en-US" sz="160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支持65536个</a:t>
              </a:r>
              <a:r>
                <a:rPr lang="en-US" altLang="zh-CN" sz="160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IP</a:t>
              </a:r>
              <a:endPara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7"/>
              </p:custDataLst>
            </p:nvPr>
          </p:nvSpPr>
          <p:spPr>
            <a:xfrm>
              <a:off x="13002" y="5400"/>
              <a:ext cx="3542" cy="4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zh-CN" altLang="en-US" sz="160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内部可以创建多个子网</a:t>
              </a:r>
              <a:endPara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8"/>
              </p:custDataLst>
            </p:nvPr>
          </p:nvSpPr>
          <p:spPr>
            <a:xfrm>
              <a:off x="11414" y="6193"/>
              <a:ext cx="1423" cy="132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子网</a:t>
              </a:r>
              <a:endParaRPr lang="zh-CN" altLang="en-US"/>
            </a:p>
          </p:txBody>
        </p:sp>
        <p:sp>
          <p:nvSpPr>
            <p:cNvPr id="14" name="矩形 13"/>
            <p:cNvSpPr/>
            <p:nvPr>
              <p:custDataLst>
                <p:tags r:id="rId9"/>
              </p:custDataLst>
            </p:nvPr>
          </p:nvSpPr>
          <p:spPr>
            <a:xfrm>
              <a:off x="13002" y="6193"/>
              <a:ext cx="2489" cy="414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VPC</a:t>
              </a:r>
              <a:r>
                <a:rPr lang="zh-CN" altLang="en-US" sz="160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内部局域网</a:t>
              </a:r>
              <a:endPara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0"/>
              </p:custDataLst>
            </p:nvPr>
          </p:nvSpPr>
          <p:spPr>
            <a:xfrm>
              <a:off x="13002" y="6646"/>
              <a:ext cx="3745" cy="41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zh-CN" sz="160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小型规模（子网掩码</a:t>
              </a:r>
              <a:r>
                <a:rPr lang="en-US" altLang="zh-CN" sz="160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/24</a:t>
              </a:r>
              <a:r>
                <a:rPr lang="zh-CN" altLang="en-US" sz="160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）</a:t>
              </a:r>
              <a:endPara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11"/>
              </p:custDataLst>
            </p:nvPr>
          </p:nvSpPr>
          <p:spPr>
            <a:xfrm>
              <a:off x="13002" y="7100"/>
              <a:ext cx="2481" cy="41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zh-CN" altLang="en-US" sz="160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支持</a:t>
              </a:r>
              <a:r>
                <a:rPr lang="en-US" altLang="zh-CN" sz="160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256</a:t>
              </a:r>
              <a:r>
                <a:rPr lang="zh-CN" altLang="en-US" sz="160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个</a:t>
              </a:r>
              <a:r>
                <a:rPr lang="en-US" altLang="zh-CN" sz="160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IP</a:t>
              </a:r>
              <a:endPara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  <p:pic>
        <p:nvPicPr>
          <p:cNvPr id="4" name="图片 3" descr="播仔素材库【1】02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22915" y="5128260"/>
            <a:ext cx="1512570" cy="151257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创建云上虚拟局域网（</a:t>
            </a:r>
            <a:r>
              <a:rPr lang="en-US" altLang="zh-CN">
                <a:sym typeface="+mn-ea"/>
              </a:rPr>
              <a:t>VPC</a:t>
            </a:r>
            <a:r>
              <a:rPr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>
                <a:sym typeface="+mn-ea"/>
              </a:rPr>
              <a:t>要创建</a:t>
            </a:r>
            <a:r>
              <a:rPr lang="en-US" altLang="zh-CN">
                <a:sym typeface="+mn-ea"/>
              </a:rPr>
              <a:t>VPC</a:t>
            </a:r>
            <a:r>
              <a:rPr lang="zh-CN" altLang="en-US">
                <a:sym typeface="+mn-ea"/>
              </a:rPr>
              <a:t>，首先，我们先登录阿里云的控制台：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2132330"/>
            <a:ext cx="7952105" cy="20173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9470" y="4220845"/>
            <a:ext cx="7952105" cy="2439670"/>
          </a:xfrm>
          <a:prstGeom prst="rect">
            <a:avLst/>
          </a:prstGeom>
        </p:spPr>
      </p:pic>
      <p:pic>
        <p:nvPicPr>
          <p:cNvPr id="6" name="图片 5" descr="播仔素材库【1】02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368915" y="4878705"/>
            <a:ext cx="1706245" cy="17062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课程环境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课程使用双线环境方案：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0120" y="2493010"/>
            <a:ext cx="1767840" cy="1767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70230" y="4768850"/>
            <a:ext cx="2547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本地虚拟机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74720" y="2829560"/>
            <a:ext cx="52419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基于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VMware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构建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Linux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是大数据从业者或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IT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从业者的必备技能之一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也是成本低廉的方案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所以，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VMware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虚拟机方案是</a:t>
            </a:r>
            <a:r>
              <a:rPr lang="zh-C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必须要学习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2" name="图片 11" descr="云服务器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4420" y="2132330"/>
            <a:ext cx="2324735" cy="23247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360275" y="4110355"/>
            <a:ext cx="1038225" cy="2952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584555" y="4110355"/>
            <a:ext cx="1466850" cy="28575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12504420" y="4686935"/>
            <a:ext cx="2547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公有云环境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5" name="图片 4" descr="播仔素材库【1】017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704195" y="5229225"/>
            <a:ext cx="1337310" cy="1337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创建云上虚拟局域网（</a:t>
            </a:r>
            <a:r>
              <a:rPr lang="en-US" altLang="zh-CN">
                <a:sym typeface="+mn-ea"/>
              </a:rPr>
              <a:t>VPC</a:t>
            </a:r>
            <a:r>
              <a:rPr>
                <a:sym typeface="+mn-ea"/>
              </a:rPr>
              <a:t>）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选择一下云服务的物理实体所在区域</a:t>
            </a:r>
            <a:endParaRPr lang="zh-CN" altLang="en-US"/>
          </a:p>
          <a:p>
            <a:r>
              <a:rPr lang="en-US" altLang="zh-CN"/>
              <a:t>PS</a:t>
            </a:r>
            <a:r>
              <a:rPr lang="zh-CN" altLang="en-US"/>
              <a:t>：不同区域由于所在地物价不同，导致云上服务价格不同。</a:t>
            </a:r>
            <a:endParaRPr lang="zh-CN" altLang="en-US"/>
          </a:p>
          <a:p>
            <a:r>
              <a:rPr lang="zh-CN" altLang="en-US"/>
              <a:t>价格是波动的，需要实时查看，课程就简单选择华北</a:t>
            </a:r>
            <a:r>
              <a:rPr lang="en-US" altLang="zh-CN"/>
              <a:t>3</a:t>
            </a:r>
            <a:r>
              <a:rPr lang="zh-CN" altLang="en-US"/>
              <a:t>（张家口）区域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9470" y="3284855"/>
            <a:ext cx="4583430" cy="2750185"/>
          </a:xfrm>
          <a:prstGeom prst="rect">
            <a:avLst/>
          </a:prstGeom>
        </p:spPr>
      </p:pic>
      <p:pic>
        <p:nvPicPr>
          <p:cNvPr id="5" name="图片 4" descr="播仔素材库【1】02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1970" y="4950460"/>
            <a:ext cx="1633855" cy="163385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创建云上虚拟局域网（</a:t>
            </a:r>
            <a:r>
              <a:rPr lang="en-US" altLang="zh-CN">
                <a:sym typeface="+mn-ea"/>
              </a:rPr>
              <a:t>VPC</a:t>
            </a:r>
            <a:r>
              <a:rPr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内置有一个默认</a:t>
            </a:r>
            <a:r>
              <a:rPr lang="en-US" altLang="zh-CN"/>
              <a:t>VPC</a:t>
            </a:r>
            <a:r>
              <a:rPr lang="zh-CN" altLang="en-US"/>
              <a:t>，我们创建一个新的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2132965"/>
            <a:ext cx="7029450" cy="4143375"/>
          </a:xfrm>
          <a:prstGeom prst="rect">
            <a:avLst/>
          </a:prstGeom>
        </p:spPr>
      </p:pic>
      <p:pic>
        <p:nvPicPr>
          <p:cNvPr id="5" name="图片 4" descr="播仔素材库【1】02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734040" y="4878705"/>
            <a:ext cx="1706880" cy="170688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创建云上虚拟局域网（</a:t>
            </a:r>
            <a:r>
              <a:rPr lang="en-US" altLang="zh-CN">
                <a:sym typeface="+mn-ea"/>
              </a:rPr>
              <a:t>VPC</a:t>
            </a:r>
            <a:r>
              <a:rPr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/>
              <a:t>填写相关信息</a:t>
            </a:r>
            <a:endParaRPr 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2061210"/>
            <a:ext cx="6557010" cy="4547870"/>
          </a:xfrm>
          <a:prstGeom prst="rect">
            <a:avLst/>
          </a:prstGeom>
        </p:spPr>
      </p:pic>
      <p:pic>
        <p:nvPicPr>
          <p:cNvPr id="4" name="图片 3" descr="播仔素材库【1】02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507345" y="4625340"/>
            <a:ext cx="1964690" cy="196469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创建云上虚拟局域网（</a:t>
            </a:r>
            <a:r>
              <a:rPr lang="en-US" altLang="zh-CN">
                <a:sym typeface="+mn-ea"/>
              </a:rPr>
              <a:t>VPC</a:t>
            </a:r>
            <a:r>
              <a:rPr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创建完成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2348865"/>
            <a:ext cx="9944100" cy="2943225"/>
          </a:xfrm>
          <a:prstGeom prst="rect">
            <a:avLst/>
          </a:prstGeom>
        </p:spPr>
      </p:pic>
      <p:pic>
        <p:nvPicPr>
          <p:cNvPr id="4" name="图片 3" descr="播仔素材库【1】02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135235" y="4533265"/>
            <a:ext cx="2056765" cy="205676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937375" cy="4511040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</a:t>
            </a:r>
            <a:r>
              <a:rPr lang="en-US" altLang="zh-CN"/>
              <a:t>VPC</a:t>
            </a:r>
            <a:endParaRPr lang="en-US" altLang="zh-CN"/>
          </a:p>
          <a:p>
            <a:pPr marL="0" indent="0">
              <a:buNone/>
            </a:pPr>
            <a:r>
              <a:rPr lang="en-US" altLang="zh-CN" sz="1400"/>
              <a:t>VPC</a:t>
            </a:r>
            <a:r>
              <a:rPr lang="zh-CN" altLang="en-US" sz="1400"/>
              <a:t>（Virtual Private Cloud）虚拟私有云是云平台上专属于个人的一个私有网络。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可提供</a:t>
            </a:r>
            <a:r>
              <a:rPr lang="en-US" altLang="zh-CN" sz="1400"/>
              <a:t>/16</a:t>
            </a:r>
            <a:r>
              <a:rPr lang="zh-CN" altLang="en-US" sz="1400"/>
              <a:t>级别的子网掩码（</a:t>
            </a:r>
            <a:r>
              <a:rPr lang="en-US" altLang="zh-CN" sz="1400"/>
              <a:t>65535</a:t>
            </a:r>
            <a:r>
              <a:rPr lang="zh-CN" altLang="en-US" sz="1400"/>
              <a:t>个</a:t>
            </a:r>
            <a:r>
              <a:rPr lang="en-US" altLang="zh-CN" sz="1400"/>
              <a:t>IP</a:t>
            </a:r>
            <a:r>
              <a:rPr lang="zh-CN" altLang="en-US" sz="1400"/>
              <a:t>）并支持创建多个子网（交换机）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什么是</a:t>
            </a:r>
            <a:r>
              <a:rPr lang="en-US" altLang="zh-CN"/>
              <a:t>VPC</a:t>
            </a:r>
            <a:r>
              <a:rPr lang="zh-CN" altLang="en-US"/>
              <a:t>的子网（交换机）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子网是在</a:t>
            </a:r>
            <a:r>
              <a:rPr lang="en-US" altLang="zh-CN" sz="1400"/>
              <a:t>VPC</a:t>
            </a:r>
            <a:r>
              <a:rPr lang="zh-CN" altLang="en-US" sz="1400"/>
              <a:t>内部创建的局域网络，可以在一个</a:t>
            </a:r>
            <a:r>
              <a:rPr lang="en-US" altLang="zh-CN" sz="1400"/>
              <a:t>VPC</a:t>
            </a:r>
            <a:r>
              <a:rPr lang="zh-CN" altLang="en-US" sz="1400"/>
              <a:t>内创建多个子网。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子网支持</a:t>
            </a:r>
            <a:r>
              <a:rPr lang="en-US" altLang="zh-CN" sz="1400"/>
              <a:t>/17</a:t>
            </a:r>
            <a:r>
              <a:rPr lang="zh-CN" altLang="en-US" sz="1400"/>
              <a:t>至</a:t>
            </a:r>
            <a:r>
              <a:rPr lang="en-US" altLang="zh-CN" sz="1400"/>
              <a:t>/29</a:t>
            </a:r>
            <a:r>
              <a:rPr lang="zh-CN" altLang="en-US" sz="1400"/>
              <a:t>的子网掩码，可以支持约</a:t>
            </a:r>
            <a:r>
              <a:rPr lang="en-US" altLang="zh-CN" sz="1400"/>
              <a:t>8</a:t>
            </a:r>
            <a:r>
              <a:rPr lang="zh-CN" altLang="en-US" sz="1400"/>
              <a:t>到</a:t>
            </a:r>
            <a:r>
              <a:rPr lang="en-US" altLang="zh-CN" sz="1400"/>
              <a:t>65535</a:t>
            </a:r>
            <a:r>
              <a:rPr lang="zh-CN" altLang="en-US" sz="1400"/>
              <a:t>个</a:t>
            </a:r>
            <a:r>
              <a:rPr lang="en-US" altLang="zh-CN" sz="1400"/>
              <a:t>IP</a:t>
            </a:r>
            <a:r>
              <a:rPr lang="zh-CN" altLang="en-US" sz="1400"/>
              <a:t>地址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 sz="1400"/>
              <a:t>3. VPC</a:t>
            </a:r>
            <a:r>
              <a:rPr lang="zh-CN" altLang="en-US" sz="1400"/>
              <a:t>和子网（交换机）的对比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VPC</a:t>
            </a:r>
            <a:r>
              <a:rPr lang="zh-CN" altLang="en-US" sz="1400"/>
              <a:t>就相当于拉了一个家庭带宽，属于个人的私有网络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一个子网就相当于家里面放了</a:t>
            </a:r>
            <a:r>
              <a:rPr lang="en-US" altLang="zh-CN" sz="1400"/>
              <a:t>1</a:t>
            </a:r>
            <a:r>
              <a:rPr lang="zh-CN" altLang="en-US" sz="1400"/>
              <a:t>个路由器，</a:t>
            </a:r>
            <a:r>
              <a:rPr lang="en-US" altLang="zh-CN" sz="1400"/>
              <a:t>3</a:t>
            </a:r>
            <a:r>
              <a:rPr lang="zh-CN" altLang="en-US" sz="1400"/>
              <a:t>个子网就相当于放了</a:t>
            </a:r>
            <a:r>
              <a:rPr lang="en-US" altLang="zh-CN" sz="1400"/>
              <a:t>3</a:t>
            </a:r>
            <a:r>
              <a:rPr lang="zh-CN" altLang="en-US" sz="1400"/>
              <a:t>个路由器</a:t>
            </a:r>
            <a:endParaRPr lang="zh-CN" altLang="en-US" sz="1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dirty="0"/>
              <a:t>环境介绍</a:t>
            </a:r>
            <a:endParaRPr lang="zh-CN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准备</a:t>
            </a:r>
            <a:r>
              <a:rPr lang="en-US" altLang="zh-CN" dirty="0"/>
              <a:t>Linux</a:t>
            </a:r>
            <a:r>
              <a:rPr lang="zh-CN" altLang="en-US" dirty="0"/>
              <a:t>虚拟机</a:t>
            </a:r>
            <a:endParaRPr lang="zh-CN" altLang="en-US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虚拟机系统设置</a:t>
            </a:r>
            <a:endParaRPr lang="zh-CN" altLang="en-US" dirty="0"/>
          </a:p>
          <a:p>
            <a:pPr algn="l"/>
            <a:r>
              <a:rPr lang="zh-CN" altLang="en-US" dirty="0"/>
              <a:t>云平台入门</a:t>
            </a:r>
            <a:endParaRPr lang="zh-CN" altLang="en-US" dirty="0"/>
          </a:p>
          <a:p>
            <a:pPr algn="l"/>
            <a:r>
              <a:rPr lang="zh-CN" altLang="en-US" dirty="0"/>
              <a:t>阿里云购买云服务器</a:t>
            </a:r>
            <a:endParaRPr lang="zh-CN" altLang="en-US" dirty="0"/>
          </a:p>
          <a:p>
            <a:pPr algn="l"/>
            <a:r>
              <a:rPr lang="zh-CN" altLang="en-US" dirty="0"/>
              <a:t>阿里云虚拟机系统设置</a:t>
            </a:r>
            <a:endParaRPr lang="zh-CN" altLang="en-US" dirty="0"/>
          </a:p>
          <a:p>
            <a:pPr algn="l"/>
            <a:r>
              <a:rPr lang="en-US" altLang="zh-CN" dirty="0"/>
              <a:t>UCloud</a:t>
            </a:r>
            <a:r>
              <a:rPr lang="zh-CN" altLang="en-US" dirty="0"/>
              <a:t>云购买虚拟机</a:t>
            </a:r>
            <a:endParaRPr lang="zh-CN" altLang="en-US" dirty="0"/>
          </a:p>
          <a:p>
            <a:pPr algn="l"/>
            <a:r>
              <a:rPr lang="en-US" altLang="zh-CN" dirty="0"/>
              <a:t>UCloud</a:t>
            </a:r>
            <a:r>
              <a:rPr lang="zh-CN" altLang="en-US" dirty="0"/>
              <a:t>虚拟机系统设置</a:t>
            </a:r>
            <a:endParaRPr lang="zh-CN" altLang="en-US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21" y="3213381"/>
            <a:ext cx="410210" cy="41021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400415" y="2853055"/>
            <a:ext cx="2484755" cy="1099185"/>
            <a:chOff x="13229" y="4493"/>
            <a:chExt cx="3913" cy="1731"/>
          </a:xfrm>
        </p:grpSpPr>
        <p:sp>
          <p:nvSpPr>
            <p:cNvPr id="4" name="左大括号 3"/>
            <p:cNvSpPr/>
            <p:nvPr/>
          </p:nvSpPr>
          <p:spPr>
            <a:xfrm>
              <a:off x="13229" y="4769"/>
              <a:ext cx="567" cy="12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909" y="4493"/>
              <a:ext cx="323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配置</a:t>
              </a:r>
              <a:r>
                <a: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VPC</a:t>
              </a: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和子网</a:t>
              </a:r>
              <a:endPara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909" y="5741"/>
              <a:ext cx="323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创建云服务器ECS</a:t>
              </a:r>
              <a:endPara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909" y="5159"/>
              <a:ext cx="323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创建安全组</a:t>
              </a:r>
              <a:endPara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1462405"/>
            <a:ext cx="6298565" cy="2620010"/>
          </a:xfrm>
        </p:spPr>
        <p:txBody>
          <a:bodyPr/>
          <a:lstStyle/>
          <a:p>
            <a:pPr marL="342900" indent="-342900"/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了解什么是安全组及其作用</a:t>
            </a:r>
            <a:endParaRPr lang="zh-CN" altLang="en-US" sz="1600" dirty="0">
              <a:solidFill>
                <a:srgbClr val="FF0000"/>
              </a:solidFill>
              <a:sym typeface="+mn-ea"/>
            </a:endParaRPr>
          </a:p>
          <a:p>
            <a:pPr marL="342900" indent="-342900"/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完成在阿里云创建并配置安全组</a:t>
            </a:r>
            <a:endParaRPr lang="zh-CN" altLang="en-US" sz="16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安全组</a:t>
            </a:r>
            <a:r>
              <a:rPr lang="en-US" altLang="zh-CN"/>
              <a:t>sg(</a:t>
            </a:r>
            <a:r>
              <a:rPr lang="zh-CN" altLang="en-US"/>
              <a:t>security</a:t>
            </a:r>
            <a:r>
              <a:rPr lang="en-US" altLang="zh-CN"/>
              <a:t> group)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安全组其实就是云上的虚拟流量防火墙。</a:t>
            </a:r>
            <a:endParaRPr lang="zh-CN" altLang="en-US"/>
          </a:p>
          <a:p>
            <a:r>
              <a:rPr lang="zh-CN" altLang="en-US"/>
              <a:t>被安全组绑定的资源（比如服务器），其网络流量的进出都被安全组所控制。</a:t>
            </a:r>
            <a:endParaRPr lang="zh-CN" altLang="en-US"/>
          </a:p>
          <a:p>
            <a:r>
              <a:rPr lang="zh-CN" altLang="en-US"/>
              <a:t>我们可以通过控制安全组的规则，来决定：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资源的流量可以去往什么地方（出站控制）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外部的哪些访问可以连接到资源（入站控制）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9470" y="4509135"/>
            <a:ext cx="2943225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11675" y="4004945"/>
            <a:ext cx="2790825" cy="2095500"/>
          </a:xfrm>
          <a:prstGeom prst="rect">
            <a:avLst/>
          </a:prstGeom>
        </p:spPr>
      </p:pic>
      <p:pic>
        <p:nvPicPr>
          <p:cNvPr id="6" name="图片 5" descr="播仔素材库【1】02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9055" y="4599940"/>
            <a:ext cx="2209165" cy="220916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安全组</a:t>
            </a:r>
            <a:r>
              <a:rPr>
                <a:sym typeface="+mn-ea"/>
              </a:rPr>
              <a:t>的创建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我们将要搭建大数据集群，对于集群，我们需要一个安全组来控制服务器和外部的交互</a:t>
            </a:r>
            <a:endParaRPr lang="zh-CN" altLang="en-US"/>
          </a:p>
          <a:p>
            <a:r>
              <a:rPr lang="zh-CN" altLang="en-US"/>
              <a:t>即通过安全组来控制进出的网络流量。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3068955"/>
            <a:ext cx="4245610" cy="3086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07710" y="3140710"/>
            <a:ext cx="3328035" cy="2980055"/>
          </a:xfrm>
          <a:prstGeom prst="rect">
            <a:avLst/>
          </a:prstGeom>
        </p:spPr>
      </p:pic>
      <p:pic>
        <p:nvPicPr>
          <p:cNvPr id="6" name="图片 5" descr="播仔素材库【1】02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1445" y="4615180"/>
            <a:ext cx="2171700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安全组的创建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填写基本信息，选择</a:t>
            </a:r>
            <a:r>
              <a:rPr lang="en-US" altLang="zh-CN"/>
              <a:t>VPC</a:t>
            </a:r>
            <a:r>
              <a:rPr lang="zh-CN" altLang="en-US"/>
              <a:t>和描述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2204720"/>
            <a:ext cx="8467725" cy="1341755"/>
          </a:xfrm>
          <a:prstGeom prst="rect">
            <a:avLst/>
          </a:prstGeom>
        </p:spPr>
      </p:pic>
      <p:pic>
        <p:nvPicPr>
          <p:cNvPr id="7" name="图片 6" descr="播仔素材库【1】0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395" y="4393565"/>
            <a:ext cx="2190750" cy="2190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课程环境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课程使用双线环境方案：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2329180" y="2493010"/>
            <a:ext cx="1767840" cy="1767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2719070" y="4768850"/>
            <a:ext cx="2547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本地虚拟机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63975" y="2493010"/>
            <a:ext cx="84340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云平台的使用也是近些年大数据或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IT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从业者必备技能之一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也是电脑配置较低或使用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M1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M2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芯片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Mac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电脑同学的解决方案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所以，课程也会讲解基于云平台的环境方案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 descr="云服务器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565" y="2194560"/>
            <a:ext cx="2324735" cy="2324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6420" y="4172585"/>
            <a:ext cx="1038225" cy="295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790700" y="4172585"/>
            <a:ext cx="1466850" cy="2857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710565" y="4749165"/>
            <a:ext cx="2547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公有云环境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63975" y="3716655"/>
            <a:ext cx="84340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云平台的选择上，课程讲解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个云平台：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阿里云平台的基础使用（阿里云国内最知名的云平台）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UCloud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云平台的基础使用（小众云平台的代表）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掌握这两个平台，市面上各类云平台的使用基本就没有难度了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2" name="图片 11" descr="播仔素材库【1】017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704195" y="5229225"/>
            <a:ext cx="1337310" cy="1337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安全组的创建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删除所有默认的入站规则</a:t>
            </a:r>
            <a:endParaRPr lang="zh-CN" altLang="en-US"/>
          </a:p>
          <a:p>
            <a:r>
              <a:rPr lang="zh-CN" altLang="en-US"/>
              <a:t>即允许</a:t>
            </a:r>
            <a:r>
              <a:rPr lang="en-US" altLang="zh-CN"/>
              <a:t>0.0.0.0/0</a:t>
            </a:r>
            <a:r>
              <a:rPr lang="zh-CN" altLang="en-US"/>
              <a:t>（任意</a:t>
            </a:r>
            <a:r>
              <a:rPr lang="en-US" altLang="zh-CN"/>
              <a:t>IP</a:t>
            </a:r>
            <a:r>
              <a:rPr lang="zh-CN" altLang="en-US"/>
              <a:t>），访问</a:t>
            </a:r>
            <a:r>
              <a:rPr lang="en-US" altLang="zh-CN"/>
              <a:t>80</a:t>
            </a:r>
            <a:r>
              <a:rPr lang="zh-CN" altLang="en-US"/>
              <a:t>、</a:t>
            </a:r>
            <a:r>
              <a:rPr lang="en-US" altLang="zh-CN"/>
              <a:t>22</a:t>
            </a:r>
            <a:r>
              <a:rPr lang="zh-CN" altLang="en-US"/>
              <a:t>、</a:t>
            </a:r>
            <a:r>
              <a:rPr lang="en-US" altLang="zh-CN"/>
              <a:t>443</a:t>
            </a:r>
            <a:r>
              <a:rPr lang="zh-CN" altLang="en-US"/>
              <a:t>等常用端口的规则，删除掉。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2637155"/>
            <a:ext cx="7750810" cy="2611755"/>
          </a:xfrm>
          <a:prstGeom prst="rect">
            <a:avLst/>
          </a:prstGeom>
        </p:spPr>
      </p:pic>
      <p:pic>
        <p:nvPicPr>
          <p:cNvPr id="5" name="图片 4" descr="播仔素材库【1】02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6110" y="5185410"/>
            <a:ext cx="1398905" cy="139890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安全组的创建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创建一个单独的入站规则，即允许自己的公网</a:t>
            </a:r>
            <a:r>
              <a:rPr lang="en-US" altLang="zh-CN"/>
              <a:t>IP</a:t>
            </a:r>
            <a:r>
              <a:rPr lang="zh-CN" altLang="en-US"/>
              <a:t>，访问安全组的全部端口。</a:t>
            </a:r>
            <a:endParaRPr lang="zh-CN" altLang="en-US"/>
          </a:p>
          <a:p>
            <a:r>
              <a:rPr lang="zh-CN" altLang="en-US"/>
              <a:t>查询自己的公网</a:t>
            </a:r>
            <a:r>
              <a:rPr lang="en-US" altLang="zh-CN"/>
              <a:t>IP</a:t>
            </a:r>
            <a:r>
              <a:rPr lang="zh-CN" altLang="en-US"/>
              <a:t>非常简单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打开百度，搜索</a:t>
            </a:r>
            <a:r>
              <a:rPr lang="en-US" altLang="zh-CN"/>
              <a:t>IP</a:t>
            </a:r>
            <a:r>
              <a:rPr lang="zh-CN" altLang="en-US"/>
              <a:t>关键字，即可查看自己所在公网</a:t>
            </a:r>
            <a:r>
              <a:rPr lang="en-US" altLang="zh-CN"/>
              <a:t>IP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或者可以使用命令：</a:t>
            </a:r>
            <a:r>
              <a:rPr lang="en-US" altLang="zh-CN"/>
              <a:t>curl cip.cc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9470" y="3644900"/>
            <a:ext cx="5504180" cy="24453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27800" y="3745865"/>
            <a:ext cx="3781425" cy="1885950"/>
          </a:xfrm>
          <a:prstGeom prst="rect">
            <a:avLst/>
          </a:prstGeom>
        </p:spPr>
      </p:pic>
      <p:pic>
        <p:nvPicPr>
          <p:cNvPr id="6" name="图片 5" descr="播仔素材库【1】02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1785" y="4871720"/>
            <a:ext cx="1710055" cy="171005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安全组的创建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删除自带的规则后，点击手动添加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如图所示，选择自己的</a:t>
            </a:r>
            <a:r>
              <a:rPr lang="en-US" altLang="zh-CN"/>
              <a:t>IP</a:t>
            </a:r>
            <a:r>
              <a:rPr lang="zh-CN" altLang="en-US"/>
              <a:t>可以访问安全组内的全部资源即可。</a:t>
            </a:r>
            <a:endParaRPr lang="zh-CN" altLang="en-US"/>
          </a:p>
          <a:p>
            <a:r>
              <a:rPr lang="zh-CN" altLang="en-US"/>
              <a:t>然后点击创建安全组进行创建。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2132965"/>
            <a:ext cx="3732530" cy="1442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7080" y="4631055"/>
            <a:ext cx="6410325" cy="1244600"/>
          </a:xfrm>
          <a:prstGeom prst="rect">
            <a:avLst/>
          </a:prstGeom>
        </p:spPr>
      </p:pic>
      <p:pic>
        <p:nvPicPr>
          <p:cNvPr id="6" name="图片 5" descr="播仔素材库【1】02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150" y="4580890"/>
            <a:ext cx="2049780" cy="20497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安全组的创建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至此，安全组创建完成。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2420620"/>
            <a:ext cx="10576560" cy="1514475"/>
          </a:xfrm>
          <a:prstGeom prst="rect">
            <a:avLst/>
          </a:prstGeom>
        </p:spPr>
      </p:pic>
      <p:pic>
        <p:nvPicPr>
          <p:cNvPr id="5" name="图片 4" descr="播仔素材库【1】02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395" y="4509135"/>
            <a:ext cx="2263140" cy="226314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什么是安全组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安全组是云上的虚拟防火墙，可以控制组内绑定资源（服务器、</a:t>
            </a:r>
            <a:r>
              <a:rPr lang="en-US" altLang="zh-CN" sz="1400"/>
              <a:t>RDS</a:t>
            </a:r>
            <a:r>
              <a:rPr lang="zh-CN" altLang="en-US" sz="1400"/>
              <a:t>等）的流量进出，即：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控制流量的出站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控制流量的进站</a:t>
            </a:r>
            <a:endParaRPr lang="zh-CN" altLang="en-US" sz="1400"/>
          </a:p>
          <a:p>
            <a:pPr marL="0" algn="l">
              <a:buNone/>
            </a:pPr>
            <a:r>
              <a:rPr lang="zh-CN" altLang="en-US" sz="1800"/>
              <a:t>2. 为什么要创建安全组呢</a:t>
            </a:r>
            <a:endParaRPr lang="zh-CN" altLang="en-US" sz="18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为大数据集群的网络添加防火墙，确保只能被我们允许的流量进入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确保网络安全。</a:t>
            </a:r>
            <a:endParaRPr lang="zh-CN" altLang="en-US" sz="14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dirty="0"/>
              <a:t>环境介绍</a:t>
            </a:r>
            <a:endParaRPr lang="zh-CN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准备</a:t>
            </a:r>
            <a:r>
              <a:rPr lang="en-US" altLang="zh-CN" dirty="0"/>
              <a:t>Linux</a:t>
            </a:r>
            <a:r>
              <a:rPr lang="zh-CN" altLang="en-US" dirty="0"/>
              <a:t>虚拟机</a:t>
            </a:r>
            <a:endParaRPr lang="zh-CN" altLang="en-US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虚拟机系统设置</a:t>
            </a:r>
            <a:endParaRPr lang="zh-CN" altLang="en-US" dirty="0"/>
          </a:p>
          <a:p>
            <a:pPr algn="l"/>
            <a:r>
              <a:rPr lang="zh-CN" altLang="en-US" dirty="0"/>
              <a:t>云平台入门</a:t>
            </a:r>
            <a:endParaRPr lang="zh-CN" altLang="en-US" dirty="0"/>
          </a:p>
          <a:p>
            <a:pPr algn="l"/>
            <a:r>
              <a:rPr lang="zh-CN" altLang="en-US" dirty="0"/>
              <a:t>阿里云购买云服务器</a:t>
            </a:r>
            <a:endParaRPr lang="zh-CN" altLang="en-US" dirty="0"/>
          </a:p>
          <a:p>
            <a:pPr algn="l"/>
            <a:r>
              <a:rPr lang="zh-CN" altLang="en-US" dirty="0"/>
              <a:t>阿里云虚拟机系统设置</a:t>
            </a:r>
            <a:endParaRPr lang="zh-CN" altLang="en-US" dirty="0"/>
          </a:p>
          <a:p>
            <a:pPr algn="l"/>
            <a:r>
              <a:rPr lang="en-US" altLang="zh-CN" dirty="0"/>
              <a:t>UCloud</a:t>
            </a:r>
            <a:r>
              <a:rPr lang="zh-CN" altLang="en-US" dirty="0"/>
              <a:t>云购买虚拟机</a:t>
            </a:r>
            <a:endParaRPr lang="zh-CN" altLang="en-US" dirty="0"/>
          </a:p>
          <a:p>
            <a:pPr algn="l"/>
            <a:r>
              <a:rPr lang="en-US" altLang="zh-CN" dirty="0"/>
              <a:t>UCloud</a:t>
            </a:r>
            <a:r>
              <a:rPr lang="zh-CN" altLang="en-US" dirty="0"/>
              <a:t>虚拟机系统设置</a:t>
            </a:r>
            <a:endParaRPr lang="zh-CN" altLang="en-US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21" y="3213381"/>
            <a:ext cx="410210" cy="41021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400415" y="2853055"/>
            <a:ext cx="2484755" cy="1099185"/>
            <a:chOff x="13229" y="4493"/>
            <a:chExt cx="3913" cy="1731"/>
          </a:xfrm>
        </p:grpSpPr>
        <p:sp>
          <p:nvSpPr>
            <p:cNvPr id="4" name="左大括号 3"/>
            <p:cNvSpPr/>
            <p:nvPr/>
          </p:nvSpPr>
          <p:spPr>
            <a:xfrm>
              <a:off x="13229" y="4769"/>
              <a:ext cx="567" cy="12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909" y="4493"/>
              <a:ext cx="323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配置</a:t>
              </a:r>
              <a:r>
                <a: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VPC</a:t>
              </a: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和子网</a:t>
              </a:r>
              <a:endPara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909" y="5741"/>
              <a:ext cx="323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创建云服务器ECS</a:t>
              </a:r>
              <a:endPara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909" y="5159"/>
              <a:ext cx="323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创建安全组</a:t>
              </a:r>
              <a:endPara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1462405"/>
            <a:ext cx="6298565" cy="2620010"/>
          </a:xfrm>
        </p:spPr>
        <p:txBody>
          <a:bodyPr/>
          <a:lstStyle/>
          <a:p>
            <a:pPr marL="342900" indent="-342900"/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完成在阿里云创建ECS云服务器</a:t>
            </a:r>
            <a:endParaRPr lang="zh-CN" altLang="en-US" sz="1600" dirty="0">
              <a:solidFill>
                <a:srgbClr val="FF0000"/>
              </a:solidFill>
              <a:sym typeface="+mn-ea"/>
            </a:endParaRPr>
          </a:p>
          <a:p>
            <a:pPr marL="342900" indent="-342900"/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完成给每一个ECS云服务器配置公网IP并成功登陆</a:t>
            </a:r>
            <a:endParaRPr lang="zh-CN" altLang="en-US" sz="16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集群规划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对于搭建大数据集群，规划使用三台服务器。</a:t>
            </a:r>
            <a:endParaRPr lang="zh-CN" altLang="en-US"/>
          </a:p>
          <a:p>
            <a:r>
              <a:rPr lang="zh-CN" altLang="en-US"/>
              <a:t>根据部署的服务，其规格要求基本如下：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839470" y="2924810"/>
          <a:ext cx="853186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435"/>
                <a:gridCol w="1024890"/>
                <a:gridCol w="207327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节点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CPU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内存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node1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zh-CN" altLang="en-US"/>
                        <a:t>核心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4GB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node2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zh-CN" altLang="en-US"/>
                        <a:t>核心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2GB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node3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zh-CN" altLang="en-US"/>
                        <a:t>核心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2GB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6167755" y="2924810"/>
          <a:ext cx="853186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435"/>
                <a:gridCol w="1024890"/>
                <a:gridCol w="207327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节点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CPU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内存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node1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zh-CN" altLang="en-US"/>
                        <a:t>核心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2GB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node2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zh-CN" altLang="en-US"/>
                        <a:t>核心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1GB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node3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zh-CN" altLang="en-US"/>
                        <a:t>核心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1GB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334770" y="458089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土豪版，月花费</a:t>
            </a:r>
            <a:r>
              <a:rPr lang="en-US" altLang="zh-CN">
                <a:solidFill>
                  <a:srgbClr val="FF0000"/>
                </a:solidFill>
              </a:rPr>
              <a:t>300</a:t>
            </a:r>
            <a:r>
              <a:rPr lang="zh-CN" altLang="en-US">
                <a:solidFill>
                  <a:srgbClr val="FF0000"/>
                </a:solidFill>
              </a:rPr>
              <a:t>左右</a:t>
            </a:r>
            <a:endParaRPr lang="zh-CN" altLang="en-US">
              <a:solidFill>
                <a:srgbClr val="FF0000"/>
              </a:solidFill>
            </a:endParaRPr>
          </a:p>
          <a:p>
            <a:pPr algn="ctr"/>
            <a:r>
              <a:rPr lang="zh-CN" altLang="en-US">
                <a:solidFill>
                  <a:srgbClr val="FF0000"/>
                </a:solidFill>
              </a:rPr>
              <a:t>课程选择土豪版，保证效果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63055" y="45808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省钱版，月花费</a:t>
            </a:r>
            <a:r>
              <a:rPr lang="en-US" altLang="zh-CN">
                <a:solidFill>
                  <a:srgbClr val="FF0000"/>
                </a:solidFill>
              </a:rPr>
              <a:t>170</a:t>
            </a:r>
            <a:r>
              <a:rPr lang="zh-CN" altLang="en-US">
                <a:solidFill>
                  <a:srgbClr val="FF0000"/>
                </a:solidFill>
              </a:rPr>
              <a:t>左右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9" name="图片 8" descr="播仔素材库【1】02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955" y="4653280"/>
            <a:ext cx="2075180" cy="207518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云服务器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云服务器</a:t>
            </a:r>
            <a:r>
              <a:rPr lang="en-US" altLang="zh-CN"/>
              <a:t>ECS</a:t>
            </a:r>
            <a:r>
              <a:rPr lang="zh-CN" altLang="en-US"/>
              <a:t>（</a:t>
            </a:r>
            <a:r>
              <a:rPr lang="en-US" altLang="zh-CN"/>
              <a:t>Elastic Compute Service</a:t>
            </a:r>
            <a:r>
              <a:rPr lang="zh-CN" altLang="en-US"/>
              <a:t>）即阿里云提供的云上服务器服务。</a:t>
            </a:r>
            <a:endParaRPr lang="zh-CN" altLang="en-US"/>
          </a:p>
          <a:p>
            <a:r>
              <a:rPr lang="zh-CN" altLang="en-US"/>
              <a:t>可以供我们购买（租用）指定配置的服务器使用。</a:t>
            </a:r>
            <a:endParaRPr lang="zh-CN" altLang="en-US"/>
          </a:p>
          <a:p>
            <a:r>
              <a:rPr lang="zh-CN" altLang="en-US"/>
              <a:t>首先，打开</a:t>
            </a:r>
            <a:r>
              <a:rPr lang="en-US" altLang="zh-CN"/>
              <a:t>ECS</a:t>
            </a:r>
            <a:r>
              <a:rPr lang="zh-CN" altLang="en-US"/>
              <a:t>的控制台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3068955"/>
            <a:ext cx="4245610" cy="3086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47665" y="3284855"/>
            <a:ext cx="6253480" cy="2806700"/>
          </a:xfrm>
          <a:prstGeom prst="rect">
            <a:avLst/>
          </a:prstGeom>
        </p:spPr>
      </p:pic>
      <p:pic>
        <p:nvPicPr>
          <p:cNvPr id="6" name="图片 5" descr="播仔素材库【1】02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0140" y="5516880"/>
            <a:ext cx="1082675" cy="108267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云服务器创建</a:t>
            </a:r>
            <a:endParaRPr lang="en-US" altLang="zh-CN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选择自定义购买选项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付费模式可选包年包月、按量付费（按小时）、抢占式（报价，高于市场价可用，低于即收回）三种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地域就选择和前面创建的</a:t>
            </a:r>
            <a:r>
              <a:rPr lang="en-US" altLang="zh-CN"/>
              <a:t>VPC</a:t>
            </a:r>
            <a:r>
              <a:rPr lang="zh-CN" altLang="en-US"/>
              <a:t>一致即可，比如华北</a:t>
            </a:r>
            <a:r>
              <a:rPr lang="en-US" altLang="zh-CN"/>
              <a:t>3</a:t>
            </a:r>
            <a:r>
              <a:rPr lang="zh-CN" altLang="en-US"/>
              <a:t>（张家口），可用区随意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3213100"/>
            <a:ext cx="8420100" cy="2733675"/>
          </a:xfrm>
          <a:prstGeom prst="rect">
            <a:avLst/>
          </a:prstGeom>
        </p:spPr>
      </p:pic>
      <p:pic>
        <p:nvPicPr>
          <p:cNvPr id="5" name="图片 4" descr="播仔素材库【1】03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005" y="4590415"/>
            <a:ext cx="2059305" cy="20593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000125"/>
            <a:ext cx="6779260" cy="5377815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学习大数据需要有多台</a:t>
            </a:r>
            <a:r>
              <a:rPr lang="en-US" altLang="zh-CN"/>
              <a:t>Linux</a:t>
            </a:r>
            <a:r>
              <a:rPr lang="zh-CN" altLang="en-US"/>
              <a:t>操作系统环境，课程提供</a:t>
            </a:r>
            <a:r>
              <a:rPr lang="en-US" altLang="zh-CN"/>
              <a:t>2</a:t>
            </a:r>
            <a:r>
              <a:rPr lang="zh-CN" altLang="en-US"/>
              <a:t>套环境的内容讲解：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基于</a:t>
            </a:r>
            <a:r>
              <a:rPr lang="en-US" altLang="zh-CN" sz="1400"/>
              <a:t>VMware</a:t>
            </a:r>
            <a:r>
              <a:rPr lang="zh-CN" altLang="en-US" sz="1400"/>
              <a:t>的本地虚拟机环境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基于阿里云、</a:t>
            </a:r>
            <a:r>
              <a:rPr lang="en-US" altLang="zh-CN" sz="1400"/>
              <a:t>UCloud</a:t>
            </a:r>
            <a:r>
              <a:rPr lang="zh-CN" altLang="en-US" sz="1400"/>
              <a:t>的云平台环境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为什么选择两套环境？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VMware</a:t>
            </a:r>
            <a:r>
              <a:rPr lang="zh-CN" altLang="en-US" sz="1400"/>
              <a:t>、云平台都是开发人员必备技能之一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电脑配置较低或使用</a:t>
            </a:r>
            <a:r>
              <a:rPr lang="en-US" altLang="zh-CN" sz="1400"/>
              <a:t>M1</a:t>
            </a:r>
            <a:r>
              <a:rPr lang="zh-CN" altLang="en-US" sz="1400"/>
              <a:t>、</a:t>
            </a:r>
            <a:r>
              <a:rPr lang="en-US" altLang="zh-CN" sz="1400"/>
              <a:t>M2</a:t>
            </a:r>
            <a:r>
              <a:rPr lang="zh-CN" altLang="en-US" sz="1400"/>
              <a:t>芯片的</a:t>
            </a:r>
            <a:r>
              <a:rPr lang="en-US" altLang="zh-CN" sz="1400"/>
              <a:t>Mac</a:t>
            </a:r>
            <a:r>
              <a:rPr lang="zh-CN" altLang="en-US" sz="1400"/>
              <a:t>电脑，均无法完美的使用虚拟机，云平台是一个很好的替代方案</a:t>
            </a:r>
            <a:endParaRPr lang="zh-CN" altLang="en-US" sz="1400"/>
          </a:p>
          <a:p>
            <a:pPr marL="0" algn="l">
              <a:buFont typeface="Arial" panose="020B0604020202020204" pitchFamily="34" charset="0"/>
              <a:buNone/>
            </a:pPr>
            <a:r>
              <a:rPr lang="zh-CN" altLang="en-US" sz="1800"/>
              <a:t>3. 为什么选择2套云平台？</a:t>
            </a:r>
            <a:endParaRPr lang="zh-CN" alt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400"/>
              <a:t>阿里云最知名，</a:t>
            </a:r>
            <a:r>
              <a:rPr lang="en-US" altLang="zh-CN" sz="1400"/>
              <a:t>UCloud</a:t>
            </a:r>
            <a:r>
              <a:rPr lang="zh-CN" altLang="en-US" sz="1400"/>
              <a:t>较小众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了解两个不同体量的平台的使用，未来切换任何云平台都没问题</a:t>
            </a:r>
            <a:endParaRPr lang="zh-CN" altLang="en-US" sz="14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云服务器创建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根据规划，</a:t>
            </a:r>
            <a:r>
              <a:rPr lang="en-US" altLang="zh-CN"/>
              <a:t>node1</a:t>
            </a:r>
            <a:r>
              <a:rPr lang="zh-CN" altLang="en-US"/>
              <a:t>为</a:t>
            </a:r>
            <a:r>
              <a:rPr lang="en-US" altLang="zh-CN"/>
              <a:t>1</a:t>
            </a:r>
            <a:r>
              <a:rPr lang="zh-CN" altLang="en-US"/>
              <a:t>核心</a:t>
            </a:r>
            <a:r>
              <a:rPr lang="en-US" altLang="zh-CN"/>
              <a:t>4GB</a:t>
            </a:r>
            <a:r>
              <a:rPr lang="zh-CN" altLang="en-US"/>
              <a:t>服务器，如下图选择对应的</a:t>
            </a:r>
            <a:r>
              <a:rPr lang="en-US" altLang="zh-CN"/>
              <a:t>S6</a:t>
            </a:r>
            <a:r>
              <a:rPr lang="zh-CN" altLang="en-US"/>
              <a:t>实例即可。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2204720"/>
            <a:ext cx="9129395" cy="315341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云服务器创建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如图，确认操作系统和存储即可点击下一步。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2348865"/>
            <a:ext cx="8366125" cy="347789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云服务器创建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指定</a:t>
            </a:r>
            <a:r>
              <a:rPr lang="en-US" altLang="zh-CN"/>
              <a:t>VPC</a:t>
            </a:r>
            <a:r>
              <a:rPr lang="zh-CN" altLang="en-US"/>
              <a:t>和子网，并且给</a:t>
            </a:r>
            <a:r>
              <a:rPr lang="en-US" altLang="zh-CN"/>
              <a:t>node1</a:t>
            </a:r>
            <a:r>
              <a:rPr lang="zh-CN" altLang="en-US"/>
              <a:t>指定内网</a:t>
            </a:r>
            <a:r>
              <a:rPr lang="en-US" altLang="zh-CN"/>
              <a:t>IP</a:t>
            </a:r>
            <a:r>
              <a:rPr lang="zh-CN" altLang="en-US"/>
              <a:t>为：</a:t>
            </a:r>
            <a:r>
              <a:rPr lang="en-US" altLang="zh-CN"/>
              <a:t>192.168.88.101</a:t>
            </a:r>
            <a:endParaRPr lang="en-US" altLang="zh-CN"/>
          </a:p>
          <a:p>
            <a:r>
              <a:rPr lang="zh-CN" altLang="en-US"/>
              <a:t>选择前面创建好的安全组，</a:t>
            </a:r>
            <a:r>
              <a:rPr lang="zh-CN" altLang="en-US">
                <a:solidFill>
                  <a:srgbClr val="FF0000"/>
                </a:solidFill>
              </a:rPr>
              <a:t>并点击分配公网</a:t>
            </a:r>
            <a:r>
              <a:rPr lang="en-US" altLang="zh-CN">
                <a:solidFill>
                  <a:srgbClr val="FF0000"/>
                </a:solidFill>
              </a:rPr>
              <a:t>IPv4</a:t>
            </a:r>
            <a:r>
              <a:rPr lang="zh-CN" altLang="en-US">
                <a:solidFill>
                  <a:srgbClr val="FF0000"/>
                </a:solidFill>
              </a:rPr>
              <a:t>地址选项</a:t>
            </a:r>
            <a:endParaRPr lang="zh-CN" altLang="en-US"/>
          </a:p>
          <a:p>
            <a:r>
              <a:rPr lang="zh-CN" altLang="en-US"/>
              <a:t>点击下一步：系统配置。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3068955"/>
            <a:ext cx="6913880" cy="34588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87805" y="4116705"/>
            <a:ext cx="1228725" cy="236220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云服务器创建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首先，我们需要设置服务器的</a:t>
            </a:r>
            <a:r>
              <a:rPr lang="en-US" altLang="zh-CN"/>
              <a:t>root</a:t>
            </a:r>
            <a:r>
              <a:rPr lang="zh-CN" altLang="en-US"/>
              <a:t>登陆认证。</a:t>
            </a:r>
            <a:endParaRPr lang="zh-CN" altLang="en-US"/>
          </a:p>
          <a:p>
            <a:r>
              <a:rPr lang="zh-CN" altLang="en-US"/>
              <a:t>推荐使用</a:t>
            </a:r>
            <a:r>
              <a:rPr lang="en-US" altLang="zh-CN"/>
              <a:t>SSH</a:t>
            </a:r>
            <a:r>
              <a:rPr lang="zh-CN" altLang="en-US"/>
              <a:t>密钥登陆，比密码认证更加的安全。</a:t>
            </a:r>
            <a:endParaRPr lang="zh-CN" altLang="en-US"/>
          </a:p>
          <a:p>
            <a:r>
              <a:rPr lang="zh-CN" altLang="en-US"/>
              <a:t>点击创建密钥对，用以创建</a:t>
            </a:r>
            <a:r>
              <a:rPr lang="en-US" altLang="zh-CN"/>
              <a:t>SSH</a:t>
            </a:r>
            <a:r>
              <a:rPr lang="zh-CN" altLang="en-US"/>
              <a:t>密钥文件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3068955"/>
            <a:ext cx="4081780" cy="110553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云服务器创建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填写密钥对的名称即可点击确定。点击确定后，会自动下载</a:t>
            </a:r>
            <a:r>
              <a:rPr lang="en-US" altLang="zh-CN"/>
              <a:t>SSH</a:t>
            </a:r>
            <a:r>
              <a:rPr lang="zh-CN" altLang="en-US"/>
              <a:t>密钥文件。</a:t>
            </a:r>
            <a:endParaRPr lang="zh-CN" altLang="en-US"/>
          </a:p>
          <a:p>
            <a:r>
              <a:rPr lang="zh-CN" altLang="en-US"/>
              <a:t>请妥善保存</a:t>
            </a:r>
            <a:r>
              <a:rPr lang="en-US" altLang="zh-CN"/>
              <a:t>SSH</a:t>
            </a:r>
            <a:r>
              <a:rPr lang="zh-CN" altLang="en-US"/>
              <a:t>密钥文件，丢失无法恢复，只能更换新的。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9470" y="2708910"/>
            <a:ext cx="3527425" cy="2126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470" y="4940935"/>
            <a:ext cx="2219325" cy="52387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云服务器创建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完成如图设置，即可点击确认订单按钮。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2204720"/>
            <a:ext cx="8031480" cy="3746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云服务器创建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确认信息</a:t>
            </a:r>
            <a:r>
              <a:rPr lang="en-US" altLang="zh-CN"/>
              <a:t>OK</a:t>
            </a:r>
            <a:r>
              <a:rPr lang="zh-CN" altLang="en-US"/>
              <a:t>，点击创建实例即可。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2204720"/>
            <a:ext cx="8207375" cy="391350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云服务器创建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创建成功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2348865"/>
            <a:ext cx="4333875" cy="3352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48250" y="3429000"/>
            <a:ext cx="6870065" cy="159004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云服务器创建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node1</a:t>
            </a:r>
            <a:r>
              <a:rPr lang="zh-CN" altLang="en-US"/>
              <a:t>已经创建完成，现在按照同样的方法，创建好</a:t>
            </a:r>
            <a:r>
              <a:rPr lang="en-US" altLang="zh-CN"/>
              <a:t>node2</a:t>
            </a:r>
            <a:r>
              <a:rPr lang="zh-CN" altLang="en-US"/>
              <a:t>、</a:t>
            </a:r>
            <a:r>
              <a:rPr lang="en-US" altLang="zh-CN"/>
              <a:t>node3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要注意，</a:t>
            </a:r>
            <a:r>
              <a:rPr lang="en-US" altLang="zh-CN"/>
              <a:t>node2</a:t>
            </a:r>
            <a:r>
              <a:rPr lang="zh-CN" altLang="en-US"/>
              <a:t>和</a:t>
            </a:r>
            <a:r>
              <a:rPr lang="en-US" altLang="zh-CN"/>
              <a:t>node3</a:t>
            </a:r>
            <a:r>
              <a:rPr lang="zh-CN" altLang="en-US"/>
              <a:t>选择</a:t>
            </a:r>
            <a:r>
              <a:rPr lang="en-US" altLang="zh-CN"/>
              <a:t>1</a:t>
            </a:r>
            <a:r>
              <a:rPr lang="zh-CN" altLang="en-US"/>
              <a:t>核心</a:t>
            </a:r>
            <a:r>
              <a:rPr lang="en-US" altLang="zh-CN"/>
              <a:t>2GB</a:t>
            </a:r>
            <a:r>
              <a:rPr lang="zh-CN" altLang="en-US"/>
              <a:t>的配置（即</a:t>
            </a:r>
            <a:r>
              <a:rPr lang="en-US" altLang="zh-CN"/>
              <a:t>t5</a:t>
            </a:r>
            <a:r>
              <a:rPr lang="zh-CN" altLang="en-US"/>
              <a:t>实例）即可。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2708910"/>
            <a:ext cx="6200140" cy="356171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云服务器创建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至此，三台服务器创建完成。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2204720"/>
            <a:ext cx="10210800" cy="3219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dirty="0"/>
              <a:t>环境介绍</a:t>
            </a:r>
            <a:endParaRPr lang="zh-CN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准备</a:t>
            </a:r>
            <a:r>
              <a:rPr lang="en-US" altLang="zh-CN" dirty="0"/>
              <a:t>Linux</a:t>
            </a:r>
            <a:r>
              <a:rPr lang="zh-CN" altLang="en-US" dirty="0"/>
              <a:t>虚拟机</a:t>
            </a:r>
            <a:endParaRPr lang="zh-CN" altLang="en-US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虚拟机系统设置</a:t>
            </a:r>
            <a:endParaRPr lang="zh-CN" altLang="en-US" dirty="0"/>
          </a:p>
          <a:p>
            <a:pPr algn="l"/>
            <a:r>
              <a:rPr lang="zh-CN" altLang="en-US" dirty="0"/>
              <a:t>云平台入门</a:t>
            </a:r>
            <a:endParaRPr lang="zh-CN" altLang="en-US" dirty="0"/>
          </a:p>
          <a:p>
            <a:pPr algn="l"/>
            <a:r>
              <a:rPr lang="zh-CN" altLang="en-US" dirty="0"/>
              <a:t>阿里云购买云服务器</a:t>
            </a:r>
            <a:endParaRPr lang="zh-CN" altLang="en-US" dirty="0"/>
          </a:p>
          <a:p>
            <a:pPr algn="l"/>
            <a:r>
              <a:rPr lang="zh-CN" altLang="en-US" dirty="0"/>
              <a:t>阿里云虚拟机系统设置</a:t>
            </a:r>
            <a:endParaRPr lang="zh-CN" altLang="en-US" dirty="0"/>
          </a:p>
          <a:p>
            <a:pPr algn="l"/>
            <a:r>
              <a:rPr lang="en-US" altLang="zh-CN" dirty="0"/>
              <a:t>UCloud</a:t>
            </a:r>
            <a:r>
              <a:rPr lang="zh-CN" altLang="en-US" dirty="0"/>
              <a:t>云购买虚拟机</a:t>
            </a:r>
            <a:endParaRPr lang="zh-CN" altLang="en-US" dirty="0"/>
          </a:p>
          <a:p>
            <a:pPr algn="l"/>
            <a:r>
              <a:rPr lang="en-US" altLang="zh-CN" dirty="0"/>
              <a:t>UCloud</a:t>
            </a:r>
            <a:r>
              <a:rPr lang="zh-CN" altLang="en-US" dirty="0"/>
              <a:t>虚拟机系统设置</a:t>
            </a:r>
            <a:endParaRPr lang="zh-CN" altLang="en-US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21" y="1394106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dirty="0"/>
              <a:t>环境介绍</a:t>
            </a:r>
            <a:endParaRPr lang="zh-CN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准备</a:t>
            </a:r>
            <a:r>
              <a:rPr lang="en-US" altLang="zh-CN" dirty="0"/>
              <a:t>Linux</a:t>
            </a:r>
            <a:r>
              <a:rPr lang="zh-CN" altLang="en-US" dirty="0"/>
              <a:t>虚拟机</a:t>
            </a:r>
            <a:endParaRPr lang="zh-CN" altLang="en-US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虚拟机系统设置</a:t>
            </a:r>
            <a:endParaRPr lang="zh-CN" altLang="en-US" dirty="0"/>
          </a:p>
          <a:p>
            <a:pPr algn="l"/>
            <a:r>
              <a:rPr lang="zh-CN" altLang="en-US" dirty="0"/>
              <a:t>云平台入门</a:t>
            </a:r>
            <a:endParaRPr lang="zh-CN" altLang="en-US" dirty="0"/>
          </a:p>
          <a:p>
            <a:pPr algn="l"/>
            <a:r>
              <a:rPr lang="zh-CN" altLang="en-US" dirty="0"/>
              <a:t>阿里云购买云服务器</a:t>
            </a:r>
            <a:endParaRPr lang="zh-CN" altLang="en-US" dirty="0"/>
          </a:p>
          <a:p>
            <a:pPr algn="l"/>
            <a:r>
              <a:rPr lang="zh-CN" altLang="en-US" dirty="0"/>
              <a:t>阿里云服务器系统设置</a:t>
            </a:r>
            <a:endParaRPr lang="zh-CN" altLang="en-US" dirty="0"/>
          </a:p>
          <a:p>
            <a:pPr algn="l"/>
            <a:r>
              <a:rPr lang="en-US" altLang="zh-CN" dirty="0"/>
              <a:t>UCloud</a:t>
            </a:r>
            <a:r>
              <a:rPr lang="zh-CN" altLang="en-US" dirty="0"/>
              <a:t>云购买虚拟机</a:t>
            </a:r>
            <a:endParaRPr lang="zh-CN" altLang="en-US" dirty="0"/>
          </a:p>
          <a:p>
            <a:pPr algn="l"/>
            <a:r>
              <a:rPr lang="en-US" altLang="zh-CN" dirty="0"/>
              <a:t>UCloud</a:t>
            </a:r>
            <a:r>
              <a:rPr lang="zh-CN" altLang="en-US" dirty="0"/>
              <a:t>虚拟机系统设置</a:t>
            </a:r>
            <a:endParaRPr lang="zh-CN" altLang="en-US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21" y="3807741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1462405"/>
            <a:ext cx="6803390" cy="2620010"/>
          </a:xfrm>
        </p:spPr>
        <p:txBody>
          <a:bodyPr/>
          <a:lstStyle/>
          <a:p>
            <a:pPr marL="342900" indent="-342900"/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完成在阿里云服务器上设置主机名映射、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JDK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、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SSH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免密等基础配置</a:t>
            </a:r>
            <a:endParaRPr lang="zh-CN" altLang="en-US" sz="16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配置云服务器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130925" y="1656080"/>
            <a:ext cx="5875020" cy="4219575"/>
          </a:xfrm>
        </p:spPr>
        <p:txBody>
          <a:bodyPr/>
          <a:p>
            <a:r>
              <a:rPr lang="zh-CN" altLang="en-US"/>
              <a:t>在前面的学习中，我们对虚拟机进行了</a:t>
            </a:r>
            <a:r>
              <a:rPr lang="en-US" altLang="zh-CN"/>
              <a:t>7</a:t>
            </a:r>
            <a:r>
              <a:rPr lang="zh-CN" altLang="en-US"/>
              <a:t>项设置</a:t>
            </a:r>
            <a:endParaRPr lang="zh-CN" altLang="en-US"/>
          </a:p>
          <a:p>
            <a:r>
              <a:rPr lang="zh-CN" altLang="en-US"/>
              <a:t>对于云服务器，我们也需要做对应的设置，只需要做：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主机名映射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SSH</a:t>
            </a:r>
            <a:r>
              <a:rPr lang="zh-CN" altLang="en-US">
                <a:solidFill>
                  <a:srgbClr val="FF0000"/>
                </a:solidFill>
              </a:rPr>
              <a:t>免密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JDK</a:t>
            </a:r>
            <a:r>
              <a:rPr lang="zh-CN" altLang="en-US">
                <a:solidFill>
                  <a:srgbClr val="FF0000"/>
                </a:solidFill>
              </a:rPr>
              <a:t>环境</a:t>
            </a: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/>
              <a:t>三项即可，其余的在云服务器无需去做，因为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防火墙</a:t>
            </a:r>
            <a:r>
              <a:rPr lang="en-US" altLang="zh-CN"/>
              <a:t>SELinux</a:t>
            </a:r>
            <a:r>
              <a:rPr lang="zh-CN" altLang="en-US"/>
              <a:t>在云上默认关闭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时间云会自动同步，主机名和固定</a:t>
            </a:r>
            <a:r>
              <a:rPr lang="en-US" altLang="zh-CN"/>
              <a:t>IP</a:t>
            </a:r>
            <a:r>
              <a:rPr lang="zh-CN" altLang="en-US"/>
              <a:t>也是预先就设置好了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5325" y="1700530"/>
            <a:ext cx="5534025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dirty="0"/>
              <a:t>环境介绍</a:t>
            </a:r>
            <a:endParaRPr lang="zh-CN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准备</a:t>
            </a:r>
            <a:r>
              <a:rPr lang="en-US" altLang="zh-CN" dirty="0"/>
              <a:t>Linux</a:t>
            </a:r>
            <a:r>
              <a:rPr lang="zh-CN" altLang="en-US" dirty="0"/>
              <a:t>虚拟机</a:t>
            </a:r>
            <a:endParaRPr lang="zh-CN" altLang="en-US" dirty="0"/>
          </a:p>
          <a:p>
            <a:pPr algn="l"/>
            <a:r>
              <a:rPr lang="en-US" altLang="zh-CN" dirty="0"/>
              <a:t>VMware</a:t>
            </a:r>
            <a:r>
              <a:rPr lang="zh-CN" altLang="en-US" dirty="0"/>
              <a:t>虚拟机系统设置</a:t>
            </a:r>
            <a:endParaRPr lang="zh-CN" altLang="en-US" dirty="0"/>
          </a:p>
          <a:p>
            <a:pPr algn="l"/>
            <a:r>
              <a:rPr lang="zh-CN" altLang="en-US" dirty="0"/>
              <a:t>云平台入门</a:t>
            </a:r>
            <a:endParaRPr lang="zh-CN" altLang="en-US" dirty="0"/>
          </a:p>
          <a:p>
            <a:pPr algn="l"/>
            <a:r>
              <a:rPr lang="zh-CN" altLang="en-US" dirty="0"/>
              <a:t>阿里云购买云服务器</a:t>
            </a:r>
            <a:endParaRPr lang="zh-CN" altLang="en-US" dirty="0"/>
          </a:p>
          <a:p>
            <a:pPr algn="l"/>
            <a:r>
              <a:rPr lang="zh-CN" altLang="en-US" dirty="0"/>
              <a:t>阿里云服务器系统设置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FF0000"/>
                </a:solidFill>
              </a:rPr>
              <a:t>UCloud</a:t>
            </a:r>
            <a:r>
              <a:rPr lang="zh-CN" altLang="en-US" dirty="0">
                <a:solidFill>
                  <a:srgbClr val="FF0000"/>
                </a:solidFill>
              </a:rPr>
              <a:t>云购买虚拟机</a:t>
            </a:r>
            <a:endParaRPr lang="zh-CN" altLang="en-US" dirty="0">
              <a:solidFill>
                <a:srgbClr val="FF0000"/>
              </a:solidFill>
            </a:endParaRPr>
          </a:p>
          <a:p>
            <a:pPr algn="l"/>
            <a:r>
              <a:rPr lang="en-US" altLang="zh-CN" dirty="0"/>
              <a:t>UCloud</a:t>
            </a:r>
            <a:r>
              <a:rPr lang="zh-CN" altLang="en-US" dirty="0"/>
              <a:t>虚拟机系统设置</a:t>
            </a:r>
            <a:endParaRPr lang="zh-CN" altLang="en-US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84021" y="4417976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1462405"/>
            <a:ext cx="6803390" cy="2620010"/>
          </a:xfrm>
        </p:spPr>
        <p:txBody>
          <a:bodyPr/>
          <a:lstStyle/>
          <a:p>
            <a:pPr marL="342900" indent="-342900"/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完成</a:t>
            </a:r>
            <a:r>
              <a:rPr lang="en-US" sz="1600" dirty="0">
                <a:solidFill>
                  <a:srgbClr val="FF0000"/>
                </a:solidFill>
                <a:sym typeface="+mn-ea"/>
              </a:rPr>
              <a:t>UCloud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云平台上配置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VPC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、安全组并购买云服务器的操作</a:t>
            </a:r>
            <a:endParaRPr lang="zh-CN" altLang="en-US" sz="16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注册</a:t>
            </a:r>
            <a:r>
              <a:rPr lang="en-US" altLang="zh-CN"/>
              <a:t>UCloud</a:t>
            </a:r>
            <a:r>
              <a:t>账户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UCloud</a:t>
            </a:r>
            <a:r>
              <a:rPr lang="zh-CN" altLang="en-US"/>
              <a:t>的服务，首先需要注册</a:t>
            </a:r>
            <a:r>
              <a:rPr lang="zh-CN" altLang="en-US"/>
              <a:t>账户</a:t>
            </a:r>
            <a:endParaRPr lang="zh-CN" altLang="en-US"/>
          </a:p>
          <a:p>
            <a:r>
              <a:rPr lang="zh-CN" altLang="en-US"/>
              <a:t>账户注册非常简单，在</a:t>
            </a:r>
            <a:r>
              <a:rPr lang="en-US" altLang="zh-CN"/>
              <a:t>UCloud</a:t>
            </a:r>
            <a:r>
              <a:rPr lang="zh-CN" altLang="en-US"/>
              <a:t>网站首页（</a:t>
            </a:r>
            <a:r>
              <a:rPr lang="en-US" altLang="zh-CN"/>
              <a:t>https://www.ucloud.cn</a:t>
            </a:r>
            <a:r>
              <a:rPr lang="zh-CN" altLang="en-US"/>
              <a:t>）右上角点击快速注册</a:t>
            </a:r>
            <a:endParaRPr lang="zh-CN" altLang="en-US"/>
          </a:p>
          <a:p>
            <a:r>
              <a:rPr lang="zh-CN" altLang="en-US"/>
              <a:t>跟随网页提示自行注册</a:t>
            </a:r>
            <a:r>
              <a:rPr lang="zh-CN" altLang="en-US"/>
              <a:t>即可。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5" descr="播仔素材库【1】023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12755" y="5055235"/>
            <a:ext cx="1614805" cy="1614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59150" y="2924810"/>
            <a:ext cx="6295390" cy="329057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创建</a:t>
            </a:r>
            <a:r>
              <a:rPr lang="en-US" altLang="zh-CN">
                <a:sym typeface="+mn-ea"/>
              </a:rPr>
              <a:t>VPC</a:t>
            </a:r>
            <a:r>
              <a:rPr>
                <a:sym typeface="+mn-ea"/>
              </a:rPr>
              <a:t>和子网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选择</a:t>
            </a:r>
            <a:r>
              <a:rPr lang="en-US" altLang="zh-CN"/>
              <a:t>UVPC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2071370"/>
            <a:ext cx="2247900" cy="2714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47440" y="2421255"/>
            <a:ext cx="5324475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767080" y="2204720"/>
            <a:ext cx="8115300" cy="3790950"/>
            <a:chOff x="1208" y="3472"/>
            <a:chExt cx="12780" cy="597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08" y="3472"/>
              <a:ext cx="12780" cy="597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5857" y="3699"/>
              <a:ext cx="600" cy="345"/>
            </a:xfrm>
            <a:prstGeom prst="rect">
              <a:avLst/>
            </a:prstGeom>
          </p:spPr>
        </p:pic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创建</a:t>
            </a:r>
            <a:r>
              <a:rPr lang="en-US" altLang="zh-CN"/>
              <a:t>VPC</a:t>
            </a:r>
            <a:r>
              <a:t>和子网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配置</a:t>
            </a:r>
            <a:r>
              <a:rPr lang="en-US" altLang="zh-CN"/>
              <a:t>VPC</a:t>
            </a:r>
            <a:r>
              <a:rPr lang="zh-CN" altLang="en-US"/>
              <a:t>和初始子网的网段以及填入信息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80" y="3068955"/>
            <a:ext cx="6438900" cy="2409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创建安全组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zh-CN"/>
              <a:t>基础网络</a:t>
            </a:r>
            <a:r>
              <a:rPr lang="en-US" altLang="zh-CN"/>
              <a:t>UNet</a:t>
            </a:r>
            <a:r>
              <a:rPr lang="zh-CN" altLang="en-US"/>
              <a:t>页面配置安全组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9470" y="2295525"/>
            <a:ext cx="2381250" cy="2266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20174"/>
          <a:stretch>
            <a:fillRect/>
          </a:stretch>
        </p:blipFill>
        <p:spPr>
          <a:xfrm>
            <a:off x="4007485" y="2637155"/>
            <a:ext cx="6591300" cy="174879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创建安全组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同阿里云一致，允许自己</a:t>
            </a:r>
            <a:r>
              <a:rPr lang="en-US" altLang="zh-CN"/>
              <a:t>IP</a:t>
            </a:r>
            <a:r>
              <a:rPr lang="zh-CN" altLang="en-US"/>
              <a:t>访问全部端口即可。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4705" y="2061210"/>
            <a:ext cx="7525385" cy="45916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PLACING_PICTURE_USER_VIEWPORT" val="{&quot;height&quot;:2076,&quot;width&quot;:3624}"/>
</p:tagLst>
</file>

<file path=ppt/tags/tag23.xml><?xml version="1.0" encoding="utf-8"?>
<p:tagLst xmlns:p="http://schemas.openxmlformats.org/presentationml/2006/main">
  <p:tag name="KSO_WM_UNIT_PLACING_PICTURE_USER_VIEWPORT" val="{&quot;height&quot;:3210,&quot;width&quot;:12345}"/>
</p:tagLst>
</file>

<file path=ppt/tags/tag24.xml><?xml version="1.0" encoding="utf-8"?>
<p:tagLst xmlns:p="http://schemas.openxmlformats.org/presentationml/2006/main">
  <p:tag name="KSO_WM_UNIT_PLACING_PICTURE_USER_VIEWPORT" val="{&quot;height&quot;:6405,&quot;width&quot;:7650}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TABLE_BEAUTIFY" val="smartTable{033b1fd4-5b05-4e62-9d2b-cd665280a2f7}"/>
</p:tagLst>
</file>

<file path=ppt/tags/tag62.xml><?xml version="1.0" encoding="utf-8"?>
<p:tagLst xmlns:p="http://schemas.openxmlformats.org/presentationml/2006/main">
  <p:tag name="KSO_WM_UNIT_TABLE_BEAUTIFY" val="smartTable{1b43cbc3-60b0-4257-8ff8-9f1332af56ef}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  <p:tag name="KSO_WM_UNIT_PLACING_PICTURE_USER_VIEWPORT" val="{&quot;height&quot;:4305,&quot;width&quot;:13260}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  <p:tag name="KSO_WM_UNIT_PLACING_PICTURE_USER_VIEWPORT" val="{&quot;height&quot;:6060,&quot;width&quot;:8715}"/>
</p:tagLst>
</file>

<file path=ppt/tags/tag79.xml><?xml version="1.0" encoding="utf-8"?>
<p:tagLst xmlns:p="http://schemas.openxmlformats.org/presentationml/2006/main">
  <p:tag name="KSO_WM_UNIT_PLACING_PICTURE_USER_VIEWPORT" val="{&quot;height&quot;:646,&quot;width&quot;:646}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UNIT_PLACING_PICTURE_USER_VIEWPORT" val="{&quot;height&quot;:2543,&quot;width&quot;:2543}"/>
</p:tagLst>
</file>

<file path=ppt/tags/tag81.xml><?xml version="1.0" encoding="utf-8"?>
<p:tagLst xmlns:p="http://schemas.openxmlformats.org/presentationml/2006/main">
  <p:tag name="KSO_WM_BEAUTIFY_FLAG" val=""/>
  <p:tag name="KSO_WM_UNIT_PLACING_PICTURE_USER_VIEWPORT" val="{&quot;height&quot;:9510,&quot;width&quot;:18195}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UNIT_PLACING_PICTURE_USER_VIEWPORT" val="{&quot;height&quot;:646,&quot;width&quot;:646}"/>
</p:tagLst>
</file>

<file path=ppt/tags/tag95.xml><?xml version="1.0" encoding="utf-8"?>
<p:tagLst xmlns:p="http://schemas.openxmlformats.org/presentationml/2006/main">
  <p:tag name="COMMONDATA" val="eyJoZGlkIjoiNDA0ZTUxM2YxNWFkZDlkNTZiNWZhYzlkMjQxNWY2ZTMifQ=="/>
  <p:tag name="KSO_WPP_MARK_KEY" val="ffb07882-59fa-4eb3-a062-f994f5e68464"/>
</p:tagLst>
</file>

<file path=ppt/theme/theme1.xml><?xml version="1.0" encoding="utf-8"?>
<a:theme xmlns:a="http://schemas.openxmlformats.org/drawingml/2006/main" name="1_自定义设计方案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0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5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6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9471</Words>
  <Application>WPS 演示</Application>
  <PresentationFormat>宽屏</PresentationFormat>
  <Paragraphs>905</Paragraphs>
  <Slides>106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19</vt:i4>
      </vt:variant>
      <vt:variant>
        <vt:lpstr>幻灯片标题</vt:lpstr>
      </vt:variant>
      <vt:variant>
        <vt:i4>106</vt:i4>
      </vt:variant>
    </vt:vector>
  </HeadingPairs>
  <TitlesOfParts>
    <vt:vector size="146" baseType="lpstr">
      <vt:lpstr>Arial</vt:lpstr>
      <vt:lpstr>宋体</vt:lpstr>
      <vt:lpstr>Wingdings</vt:lpstr>
      <vt:lpstr>阿里巴巴普惠体</vt:lpstr>
      <vt:lpstr>Alibaba PuHuiTi B</vt:lpstr>
      <vt:lpstr>Alibaba PuHuiTi R</vt:lpstr>
      <vt:lpstr>Calibri</vt:lpstr>
      <vt:lpstr>华文楷体</vt:lpstr>
      <vt:lpstr>Segoe UI</vt:lpstr>
      <vt:lpstr>微软雅黑</vt:lpstr>
      <vt:lpstr>Alibaba PuHuiTi M</vt:lpstr>
      <vt:lpstr>Segoe UI Light</vt:lpstr>
      <vt:lpstr>微软雅黑 Light</vt:lpstr>
      <vt:lpstr>黑体</vt:lpstr>
      <vt:lpstr>字语坊腹黑体</vt:lpstr>
      <vt:lpstr>纤黑体</vt:lpstr>
      <vt:lpstr>等线</vt:lpstr>
      <vt:lpstr>Arial Unicode MS</vt:lpstr>
      <vt:lpstr>Source Code Pro</vt:lpstr>
      <vt:lpstr>HanziPen SC Regular</vt:lpstr>
      <vt:lpstr>等线 Light</vt:lpstr>
      <vt:lpstr>1_自定义设计方案</vt:lpstr>
      <vt:lpstr>自定义设计方案</vt:lpstr>
      <vt:lpstr>2_自定义设计方案</vt:lpstr>
      <vt:lpstr>3_自定义设计方案</vt:lpstr>
      <vt:lpstr>4_自定义设计方案</vt:lpstr>
      <vt:lpstr>5_自定义设计方案</vt:lpstr>
      <vt:lpstr>1_正文设计方案</vt:lpstr>
      <vt:lpstr>2_正文设计方案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14_自定义设计方案</vt:lpstr>
      <vt:lpstr>15_自定义设计方案</vt:lpstr>
      <vt:lpstr>16_自定义设计方案</vt:lpstr>
      <vt:lpstr>前置章节 - 环境准备</vt:lpstr>
      <vt:lpstr>当前章节需懂得Linux操作系统使用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OS</dc:creator>
  <cp:lastModifiedBy>曹宇[囧]</cp:lastModifiedBy>
  <cp:revision>203</cp:revision>
  <dcterms:created xsi:type="dcterms:W3CDTF">2016-12-02T08:56:00Z</dcterms:created>
  <dcterms:modified xsi:type="dcterms:W3CDTF">2023-02-07T07:42:37Z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D14546B11B4141C69DEC0D789768F1ED</vt:lpwstr>
  </property>
</Properties>
</file>